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89750"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CC99"/>
    <a:srgbClr val="FF6600"/>
    <a:srgbClr val="FFCCFF"/>
    <a:srgbClr val="FF3399"/>
    <a:srgbClr val="CCCCFF"/>
    <a:srgbClr val="FFFF99"/>
    <a:srgbClr val="FF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58" y="-75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EF6D3F1E-E899-4D3F-A4B1-68F5D3CAB6CA}" type="datetimeFigureOut">
              <a:rPr lang="en-GB" smtClean="0"/>
              <a:t>27/04/2022</a:t>
            </a:fld>
            <a:endParaRPr lang="en-GB"/>
          </a:p>
        </p:txBody>
      </p:sp>
      <p:sp>
        <p:nvSpPr>
          <p:cNvPr id="4" name="Slide Image Placeholder 3"/>
          <p:cNvSpPr>
            <a:spLocks noGrp="1" noRot="1" noChangeAspect="1"/>
          </p:cNvSpPr>
          <p:nvPr>
            <p:ph type="sldImg" idx="2"/>
          </p:nvPr>
        </p:nvSpPr>
        <p:spPr>
          <a:xfrm>
            <a:off x="2176463" y="1252538"/>
            <a:ext cx="2536825"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1800" cy="39449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8650"/>
            <a:ext cx="2986088"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8650"/>
            <a:ext cx="2986088" cy="501650"/>
          </a:xfrm>
          <a:prstGeom prst="rect">
            <a:avLst/>
          </a:prstGeom>
        </p:spPr>
        <p:txBody>
          <a:bodyPr vert="horz" lIns="91440" tIns="45720" rIns="91440" bIns="45720" rtlCol="0" anchor="b"/>
          <a:lstStyle>
            <a:lvl1pPr algn="r">
              <a:defRPr sz="1200"/>
            </a:lvl1pPr>
          </a:lstStyle>
          <a:p>
            <a:fld id="{A5307E61-C876-4A97-B09F-9DB252AA27A8}" type="slidenum">
              <a:rPr lang="en-GB" smtClean="0"/>
              <a:t>‹#›</a:t>
            </a:fld>
            <a:endParaRPr lang="en-GB"/>
          </a:p>
        </p:txBody>
      </p:sp>
    </p:spTree>
    <p:extLst>
      <p:ext uri="{BB962C8B-B14F-4D97-AF65-F5344CB8AC3E}">
        <p14:creationId xmlns:p14="http://schemas.microsoft.com/office/powerpoint/2010/main" val="1254308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5307E61-C876-4A97-B09F-9DB252AA27A8}" type="slidenum">
              <a:rPr lang="en-GB" smtClean="0"/>
              <a:t>1</a:t>
            </a:fld>
            <a:endParaRPr lang="en-GB"/>
          </a:p>
        </p:txBody>
      </p:sp>
    </p:spTree>
    <p:extLst>
      <p:ext uri="{BB962C8B-B14F-4D97-AF65-F5344CB8AC3E}">
        <p14:creationId xmlns:p14="http://schemas.microsoft.com/office/powerpoint/2010/main" val="2745351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2414078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524754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81847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C3D4D1-A17C-4393-ACFB-04E2D86C6822}"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43548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C3D4D1-A17C-4393-ACFB-04E2D86C6822}" type="datetimeFigureOut">
              <a:rPr lang="en-GB" smtClean="0"/>
              <a:t>27/04/2022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19331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C3D4D1-A17C-4393-ACFB-04E2D86C6822}"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39452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C3D4D1-A17C-4393-ACFB-04E2D86C6822}" type="datetimeFigureOut">
              <a:rPr lang="en-GB" smtClean="0"/>
              <a:t>27/04/2022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388529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C3D4D1-A17C-4393-ACFB-04E2D86C6822}" type="datetimeFigureOut">
              <a:rPr lang="en-GB" smtClean="0"/>
              <a:t>27/04/2022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4249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3D4D1-A17C-4393-ACFB-04E2D86C6822}" type="datetimeFigureOut">
              <a:rPr lang="en-GB" smtClean="0"/>
              <a:t>27/04/2022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403687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D4D1-A17C-4393-ACFB-04E2D86C6822}"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359915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3D4D1-A17C-4393-ACFB-04E2D86C6822}" type="datetimeFigureOut">
              <a:rPr lang="en-GB" smtClean="0"/>
              <a:t>27/04/2022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76BB5-576A-4A8E-8264-94B67FC64D2E}" type="slidenum">
              <a:rPr lang="en-GB" smtClean="0"/>
              <a:t>‹#›</a:t>
            </a:fld>
            <a:endParaRPr lang="en-GB"/>
          </a:p>
        </p:txBody>
      </p:sp>
    </p:spTree>
    <p:extLst>
      <p:ext uri="{BB962C8B-B14F-4D97-AF65-F5344CB8AC3E}">
        <p14:creationId xmlns:p14="http://schemas.microsoft.com/office/powerpoint/2010/main" val="131447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FC3D4D1-A17C-4393-ACFB-04E2D86C6822}" type="datetimeFigureOut">
              <a:rPr lang="en-GB" smtClean="0"/>
              <a:t>27/04/2022</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3776BB5-576A-4A8E-8264-94B67FC64D2E}" type="slidenum">
              <a:rPr lang="en-GB" smtClean="0"/>
              <a:t>‹#›</a:t>
            </a:fld>
            <a:endParaRPr lang="en-GB"/>
          </a:p>
        </p:txBody>
      </p:sp>
    </p:spTree>
    <p:extLst>
      <p:ext uri="{BB962C8B-B14F-4D97-AF65-F5344CB8AC3E}">
        <p14:creationId xmlns:p14="http://schemas.microsoft.com/office/powerpoint/2010/main" val="2867535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640" y="107504"/>
            <a:ext cx="6434069" cy="707886"/>
          </a:xfrm>
          <a:prstGeom prst="rect">
            <a:avLst/>
          </a:prstGeom>
          <a:solidFill>
            <a:schemeClr val="accent3">
              <a:lumMod val="20000"/>
              <a:lumOff val="80000"/>
            </a:schemeClr>
          </a:solidFill>
          <a:ln w="38100">
            <a:solidFill>
              <a:srgbClr val="92D050"/>
            </a:solidFill>
          </a:ln>
        </p:spPr>
        <p:txBody>
          <a:bodyPr wrap="square" rtlCol="0">
            <a:spAutoFit/>
          </a:bodyPr>
          <a:lstStyle/>
          <a:p>
            <a:r>
              <a:rPr lang="en-US" sz="2800" dirty="0" smtClean="0">
                <a:solidFill>
                  <a:schemeClr val="tx2">
                    <a:lumMod val="75000"/>
                  </a:schemeClr>
                </a:solidFill>
                <a:latin typeface="Comic Sans MS" panose="030F0702030302020204" pitchFamily="66" charset="0"/>
              </a:rPr>
              <a:t>Summer Term in Class 1…</a:t>
            </a:r>
            <a:endParaRPr lang="en-US" sz="1400" dirty="0" smtClean="0">
              <a:solidFill>
                <a:schemeClr val="tx2">
                  <a:lumMod val="75000"/>
                </a:schemeClr>
              </a:solidFill>
              <a:latin typeface="Comic Sans MS" panose="030F0702030302020204" pitchFamily="66" charset="0"/>
            </a:endParaRPr>
          </a:p>
          <a:p>
            <a:endParaRPr lang="en-GB" sz="1200" dirty="0">
              <a:latin typeface="KG Second Chances Sketch" panose="02000000000000000000" pitchFamily="2" charset="0"/>
            </a:endParaRPr>
          </a:p>
        </p:txBody>
      </p:sp>
      <p:sp>
        <p:nvSpPr>
          <p:cNvPr id="5" name="Rounded Rectangle 4"/>
          <p:cNvSpPr/>
          <p:nvPr/>
        </p:nvSpPr>
        <p:spPr>
          <a:xfrm>
            <a:off x="141443" y="866511"/>
            <a:ext cx="6565564" cy="2526414"/>
          </a:xfrm>
          <a:prstGeom prst="roundRect">
            <a:avLst/>
          </a:prstGeom>
          <a:solidFill>
            <a:schemeClr val="accent1">
              <a:lumMod val="20000"/>
              <a:lumOff val="80000"/>
            </a:schemeClr>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smtClean="0">
              <a:solidFill>
                <a:schemeClr val="tx1"/>
              </a:solidFill>
            </a:endParaRPr>
          </a:p>
          <a:p>
            <a:r>
              <a:rPr lang="en-US" sz="900" dirty="0" smtClean="0">
                <a:solidFill>
                  <a:schemeClr val="tx1"/>
                </a:solidFill>
                <a:latin typeface="Comic Sans MS" panose="030F0702030302020204" pitchFamily="66" charset="0"/>
              </a:rPr>
              <a:t>Dear Parents and </a:t>
            </a:r>
            <a:r>
              <a:rPr lang="en-US" sz="900" dirty="0" err="1" smtClean="0">
                <a:solidFill>
                  <a:schemeClr val="tx1"/>
                </a:solidFill>
                <a:latin typeface="Comic Sans MS" panose="030F0702030302020204" pitchFamily="66" charset="0"/>
              </a:rPr>
              <a:t>Carers</a:t>
            </a:r>
            <a:r>
              <a:rPr lang="en-US" sz="900" dirty="0" smtClean="0">
                <a:solidFill>
                  <a:schemeClr val="tx1"/>
                </a:solidFill>
                <a:latin typeface="Comic Sans MS" panose="030F0702030302020204" pitchFamily="66" charset="0"/>
              </a:rPr>
              <a:t>, </a:t>
            </a:r>
          </a:p>
          <a:p>
            <a:endParaRPr lang="en-US" sz="900" dirty="0" smtClean="0">
              <a:solidFill>
                <a:schemeClr val="tx1"/>
              </a:solidFill>
              <a:latin typeface="Comic Sans MS" panose="030F0702030302020204" pitchFamily="66" charset="0"/>
            </a:endParaRPr>
          </a:p>
          <a:p>
            <a:r>
              <a:rPr lang="en-US" sz="900" dirty="0" smtClean="0">
                <a:solidFill>
                  <a:schemeClr val="tx1"/>
                </a:solidFill>
                <a:latin typeface="Comic Sans MS" panose="030F0702030302020204" pitchFamily="66" charset="0"/>
              </a:rPr>
              <a:t>We hope you all had a lovely break over the Easter holidays, the children have been telling us all about the Easter egg hunts and adventures they have enjoyed ! Let’s hope this sunny weather continues to allow us to meet with friends and family outside. This term we will be building on the key skills in the 7 areas of the framework and working on individual targets that were shared with you at the parent and teacher meetings. </a:t>
            </a:r>
            <a:r>
              <a:rPr lang="en-US" sz="900" dirty="0">
                <a:solidFill>
                  <a:schemeClr val="tx1"/>
                </a:solidFill>
                <a:latin typeface="Comic Sans MS" panose="030F0702030302020204" pitchFamily="66" charset="0"/>
              </a:rPr>
              <a:t>Thank you for sharing your children’s wow moments with us on Evidence Me, it’s lovely to see what the children get up to outside of school. They also love showing their friends the videos sent in.   </a:t>
            </a:r>
          </a:p>
          <a:p>
            <a:r>
              <a:rPr lang="en-US" sz="900" dirty="0" smtClean="0">
                <a:solidFill>
                  <a:schemeClr val="tx1"/>
                </a:solidFill>
                <a:latin typeface="Comic Sans MS" panose="030F0702030302020204" pitchFamily="66" charset="0"/>
              </a:rPr>
              <a:t>We have a jam packed fun term planned. </a:t>
            </a:r>
            <a:r>
              <a:rPr lang="en-US" sz="900" dirty="0">
                <a:solidFill>
                  <a:schemeClr val="tx1"/>
                </a:solidFill>
                <a:latin typeface="Comic Sans MS" panose="030F0702030302020204" pitchFamily="66" charset="0"/>
              </a:rPr>
              <a:t>P</a:t>
            </a:r>
            <a:r>
              <a:rPr lang="en-US" sz="900" dirty="0" smtClean="0">
                <a:solidFill>
                  <a:schemeClr val="tx1"/>
                </a:solidFill>
                <a:latin typeface="Comic Sans MS" panose="030F0702030302020204" pitchFamily="66" charset="0"/>
              </a:rPr>
              <a:t>lease see our curriculum overview for more details. </a:t>
            </a:r>
          </a:p>
          <a:p>
            <a:r>
              <a:rPr lang="en-US" sz="900" dirty="0" smtClean="0">
                <a:solidFill>
                  <a:schemeClr val="tx1"/>
                </a:solidFill>
                <a:latin typeface="Comic Sans MS" panose="030F0702030302020204" pitchFamily="66" charset="0"/>
              </a:rPr>
              <a:t>Here are some key messages and reminders as we embark on your child’s the final term in Reception or for some their final term in Nursery. If you need any clarification or support please do not hesitate to contact us. </a:t>
            </a:r>
          </a:p>
          <a:p>
            <a:endParaRPr lang="en-US" sz="900" dirty="0">
              <a:solidFill>
                <a:schemeClr val="tx1"/>
              </a:solidFill>
              <a:latin typeface="Comic Sans MS" panose="030F0702030302020204" pitchFamily="66" charset="0"/>
            </a:endParaRPr>
          </a:p>
          <a:p>
            <a:endParaRPr lang="en-US" sz="900" dirty="0">
              <a:solidFill>
                <a:schemeClr val="tx1"/>
              </a:solidFill>
              <a:latin typeface="Comic Sans MS" panose="030F0702030302020204" pitchFamily="66" charset="0"/>
            </a:endParaRPr>
          </a:p>
          <a:p>
            <a:r>
              <a:rPr lang="en-US" sz="900" dirty="0" err="1" smtClean="0">
                <a:solidFill>
                  <a:schemeClr val="tx1"/>
                </a:solidFill>
                <a:latin typeface="Comic Sans MS" panose="030F0702030302020204" pitchFamily="66" charset="0"/>
              </a:rPr>
              <a:t>Mrs</a:t>
            </a:r>
            <a:r>
              <a:rPr lang="en-US" sz="900" dirty="0" smtClean="0">
                <a:solidFill>
                  <a:schemeClr val="tx1"/>
                </a:solidFill>
                <a:latin typeface="Comic Sans MS" panose="030F0702030302020204" pitchFamily="66" charset="0"/>
              </a:rPr>
              <a:t> Croft, </a:t>
            </a:r>
            <a:r>
              <a:rPr lang="en-US" sz="900" dirty="0" err="1" smtClean="0">
                <a:solidFill>
                  <a:schemeClr val="tx1"/>
                </a:solidFill>
                <a:latin typeface="Comic Sans MS" panose="030F0702030302020204" pitchFamily="66" charset="0"/>
              </a:rPr>
              <a:t>Mrs</a:t>
            </a:r>
            <a:r>
              <a:rPr lang="en-US" sz="900" dirty="0" smtClean="0">
                <a:solidFill>
                  <a:schemeClr val="tx1"/>
                </a:solidFill>
                <a:latin typeface="Comic Sans MS" panose="030F0702030302020204" pitchFamily="66" charset="0"/>
              </a:rPr>
              <a:t> Dawkins and the EYFS Team! </a:t>
            </a:r>
          </a:p>
          <a:p>
            <a:endParaRPr lang="en-US" dirty="0" smtClean="0">
              <a:solidFill>
                <a:schemeClr val="tx1"/>
              </a:solidFill>
              <a:latin typeface="Comic Sans MS" panose="030F0702030302020204" pitchFamily="66" charset="0"/>
            </a:endParaRPr>
          </a:p>
        </p:txBody>
      </p:sp>
      <p:sp>
        <p:nvSpPr>
          <p:cNvPr id="8" name="Rounded Rectangle 7"/>
          <p:cNvSpPr/>
          <p:nvPr/>
        </p:nvSpPr>
        <p:spPr>
          <a:xfrm>
            <a:off x="141443" y="6785131"/>
            <a:ext cx="3076469" cy="2046457"/>
          </a:xfrm>
          <a:prstGeom prst="round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smtClean="0">
              <a:solidFill>
                <a:schemeClr val="tx1"/>
              </a:solidFill>
            </a:endParaRPr>
          </a:p>
          <a:p>
            <a:endParaRPr lang="en-GB" sz="1200" dirty="0">
              <a:solidFill>
                <a:schemeClr val="tx1"/>
              </a:solidFill>
            </a:endParaRPr>
          </a:p>
          <a:p>
            <a:endParaRPr lang="en-GB" sz="1200" dirty="0" smtClean="0">
              <a:solidFill>
                <a:schemeClr val="tx1"/>
              </a:solidFill>
            </a:endParaRPr>
          </a:p>
          <a:p>
            <a:endParaRPr lang="en-GB" sz="1200" dirty="0">
              <a:solidFill>
                <a:schemeClr val="tx1"/>
              </a:solidFill>
            </a:endParaRPr>
          </a:p>
          <a:p>
            <a:endParaRPr lang="en-GB" sz="1200" dirty="0" smtClean="0">
              <a:solidFill>
                <a:schemeClr val="tx1"/>
              </a:solidFill>
            </a:endParaRPr>
          </a:p>
          <a:p>
            <a:pPr algn="ctr"/>
            <a:endParaRPr lang="en-GB" sz="900" b="1" u="sng" dirty="0" smtClean="0">
              <a:solidFill>
                <a:schemeClr val="tx1"/>
              </a:solidFill>
              <a:latin typeface="Comic Sans MS" panose="030F0702030302020204" pitchFamily="66" charset="0"/>
            </a:endParaRPr>
          </a:p>
          <a:p>
            <a:pPr algn="ctr"/>
            <a:r>
              <a:rPr lang="en-GB" sz="900" b="1" u="sng" dirty="0" smtClean="0">
                <a:solidFill>
                  <a:schemeClr val="tx1"/>
                </a:solidFill>
                <a:latin typeface="Comic Sans MS" panose="030F0702030302020204" pitchFamily="66" charset="0"/>
              </a:rPr>
              <a:t> Home Learning- Reception only </a:t>
            </a:r>
            <a:endParaRPr lang="en-US" sz="900" dirty="0" smtClean="0">
              <a:solidFill>
                <a:schemeClr val="tx1"/>
              </a:solidFill>
              <a:latin typeface="Comic Sans MS" panose="030F0702030302020204" pitchFamily="66" charset="0"/>
            </a:endParaRPr>
          </a:p>
          <a:p>
            <a:endParaRPr lang="en-US" sz="900" dirty="0">
              <a:solidFill>
                <a:schemeClr val="tx1"/>
              </a:solidFill>
              <a:latin typeface="Comic Sans MS" panose="030F0702030302020204" pitchFamily="66" charset="0"/>
            </a:endParaRPr>
          </a:p>
          <a:p>
            <a:r>
              <a:rPr lang="en-GB" sz="900" dirty="0" smtClean="0">
                <a:solidFill>
                  <a:schemeClr val="tx1"/>
                </a:solidFill>
              </a:rPr>
              <a:t>The children each have a sticker chart inside their reading record and will earn a sticker each time they read at home. A full chart will mean a certificate and a prize! We have some very special reading buddies for those who manage to fill in their second chart! </a:t>
            </a:r>
          </a:p>
          <a:p>
            <a:r>
              <a:rPr lang="en-GB" sz="900" dirty="0" smtClean="0">
                <a:solidFill>
                  <a:schemeClr val="tx1"/>
                </a:solidFill>
              </a:rPr>
              <a:t>On a Tuesday your child will continue to bring home some phonic related activity linked to our lessons in school</a:t>
            </a:r>
            <a:r>
              <a:rPr lang="en-GB" sz="1200" dirty="0" smtClean="0">
                <a:solidFill>
                  <a:schemeClr val="tx1"/>
                </a:solidFill>
              </a:rPr>
              <a:t>. </a:t>
            </a:r>
            <a:r>
              <a:rPr lang="en-GB" sz="900" dirty="0" smtClean="0">
                <a:solidFill>
                  <a:schemeClr val="tx1"/>
                </a:solidFill>
              </a:rPr>
              <a:t>It is really helpful if you can support your child with this over the week. </a:t>
            </a:r>
          </a:p>
          <a:p>
            <a:endParaRPr lang="en-GB" sz="900" dirty="0" smtClean="0">
              <a:solidFill>
                <a:schemeClr val="tx1"/>
              </a:solidFill>
            </a:endParaRPr>
          </a:p>
          <a:p>
            <a:endParaRPr lang="en-GB" sz="900" dirty="0">
              <a:solidFill>
                <a:schemeClr val="tx1"/>
              </a:solidFill>
            </a:endParaRPr>
          </a:p>
          <a:p>
            <a:endParaRPr lang="en-GB" sz="1200" dirty="0" smtClean="0">
              <a:solidFill>
                <a:schemeClr val="tx1"/>
              </a:solidFill>
            </a:endParaRPr>
          </a:p>
          <a:p>
            <a:endParaRPr lang="en-GB" sz="1200" dirty="0">
              <a:solidFill>
                <a:schemeClr val="tx1"/>
              </a:solidFill>
            </a:endParaRPr>
          </a:p>
          <a:p>
            <a:endParaRPr lang="en-GB" sz="1200" dirty="0" smtClean="0">
              <a:solidFill>
                <a:schemeClr val="tx1"/>
              </a:solidFill>
            </a:endParaRPr>
          </a:p>
          <a:p>
            <a:endParaRPr lang="en-GB" sz="1200" dirty="0">
              <a:solidFill>
                <a:schemeClr val="tx1"/>
              </a:solidFill>
            </a:endParaRPr>
          </a:p>
          <a:p>
            <a:endParaRPr lang="en-GB" sz="1200" dirty="0">
              <a:solidFill>
                <a:schemeClr val="tx1"/>
              </a:solidFill>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8715" y="5117203"/>
            <a:ext cx="691095" cy="390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Rounded Rectangle 11"/>
          <p:cNvSpPr/>
          <p:nvPr/>
        </p:nvSpPr>
        <p:spPr>
          <a:xfrm>
            <a:off x="3275433" y="6822467"/>
            <a:ext cx="3431573" cy="2016225"/>
          </a:xfrm>
          <a:prstGeom prst="roundRect">
            <a:avLst/>
          </a:prstGeom>
          <a:solidFill>
            <a:srgbClr val="FFCCFF"/>
          </a:solidFill>
          <a:ln w="3810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u="sng" dirty="0" smtClean="0">
                <a:solidFill>
                  <a:schemeClr val="tx1"/>
                </a:solidFill>
                <a:latin typeface="Comic Sans MS" panose="030F0702030302020204" pitchFamily="66" charset="0"/>
              </a:rPr>
              <a:t>Evidence Me </a:t>
            </a:r>
          </a:p>
          <a:p>
            <a:pPr algn="ctr"/>
            <a:endParaRPr lang="en-US" sz="900" dirty="0" smtClean="0">
              <a:solidFill>
                <a:schemeClr val="tx1"/>
              </a:solidFill>
              <a:latin typeface="Comic Sans MS" panose="030F0702030302020204" pitchFamily="66" charset="0"/>
            </a:endParaRPr>
          </a:p>
          <a:p>
            <a:pPr algn="ctr"/>
            <a:r>
              <a:rPr lang="en-US" sz="900" dirty="0" smtClean="0">
                <a:solidFill>
                  <a:schemeClr val="tx1"/>
                </a:solidFill>
                <a:latin typeface="Comic Sans MS" panose="030F0702030302020204" pitchFamily="66" charset="0"/>
              </a:rPr>
              <a:t>We </a:t>
            </a:r>
            <a:r>
              <a:rPr lang="en-US" sz="900" dirty="0">
                <a:solidFill>
                  <a:schemeClr val="tx1"/>
                </a:solidFill>
                <a:latin typeface="Comic Sans MS" panose="030F0702030302020204" pitchFamily="66" charset="0"/>
              </a:rPr>
              <a:t>have had </a:t>
            </a:r>
            <a:r>
              <a:rPr lang="en-US" sz="900" b="1" dirty="0">
                <a:solidFill>
                  <a:schemeClr val="tx1"/>
                </a:solidFill>
                <a:latin typeface="Comic Sans MS" panose="030F0702030302020204" pitchFamily="66" charset="0"/>
              </a:rPr>
              <a:t>great response </a:t>
            </a:r>
            <a:r>
              <a:rPr lang="en-US" sz="900" dirty="0">
                <a:solidFill>
                  <a:schemeClr val="tx1"/>
                </a:solidFill>
                <a:latin typeface="Comic Sans MS" panose="030F0702030302020204" pitchFamily="66" charset="0"/>
              </a:rPr>
              <a:t>to the Parent Share feature over the past </a:t>
            </a:r>
            <a:r>
              <a:rPr lang="en-US" sz="900" dirty="0" smtClean="0">
                <a:solidFill>
                  <a:schemeClr val="tx1"/>
                </a:solidFill>
                <a:latin typeface="Comic Sans MS" panose="030F0702030302020204" pitchFamily="66" charset="0"/>
              </a:rPr>
              <a:t>few weeks </a:t>
            </a:r>
            <a:r>
              <a:rPr lang="en-US" sz="900" dirty="0">
                <a:solidFill>
                  <a:schemeClr val="tx1"/>
                </a:solidFill>
                <a:latin typeface="Comic Sans MS" panose="030F0702030302020204" pitchFamily="66" charset="0"/>
              </a:rPr>
              <a:t>and </a:t>
            </a:r>
            <a:r>
              <a:rPr lang="en-US" sz="900" dirty="0" smtClean="0">
                <a:solidFill>
                  <a:schemeClr val="tx1"/>
                </a:solidFill>
                <a:latin typeface="Comic Sans MS" panose="030F0702030302020204" pitchFamily="66" charset="0"/>
              </a:rPr>
              <a:t>we would </a:t>
            </a:r>
            <a:r>
              <a:rPr lang="en-US" sz="900" dirty="0">
                <a:solidFill>
                  <a:schemeClr val="tx1"/>
                </a:solidFill>
                <a:latin typeface="Comic Sans MS" panose="030F0702030302020204" pitchFamily="66" charset="0"/>
              </a:rPr>
              <a:t>like to continue to use this as a means of communication between home and school. </a:t>
            </a:r>
            <a:endParaRPr lang="en-US" sz="900" dirty="0" smtClean="0">
              <a:solidFill>
                <a:schemeClr val="tx1"/>
              </a:solidFill>
              <a:latin typeface="Comic Sans MS" panose="030F0702030302020204" pitchFamily="66" charset="0"/>
            </a:endParaRPr>
          </a:p>
          <a:p>
            <a:pPr algn="ctr"/>
            <a:endParaRPr lang="en-US" sz="900" dirty="0">
              <a:solidFill>
                <a:schemeClr val="tx1"/>
              </a:solidFill>
              <a:latin typeface="Comic Sans MS" panose="030F0702030302020204" pitchFamily="66" charset="0"/>
            </a:endParaRPr>
          </a:p>
          <a:p>
            <a:pPr algn="ctr"/>
            <a:r>
              <a:rPr lang="en-US" sz="900" dirty="0" smtClean="0">
                <a:solidFill>
                  <a:schemeClr val="tx1"/>
                </a:solidFill>
                <a:latin typeface="Comic Sans MS" panose="030F0702030302020204" pitchFamily="66" charset="0"/>
              </a:rPr>
              <a:t>Please </a:t>
            </a:r>
            <a:r>
              <a:rPr lang="en-US" sz="900" dirty="0">
                <a:solidFill>
                  <a:schemeClr val="tx1"/>
                </a:solidFill>
                <a:latin typeface="Comic Sans MS" panose="030F0702030302020204" pitchFamily="66" charset="0"/>
              </a:rPr>
              <a:t>continue to add photos/videos of your children’s learning and development at home or to share those </a:t>
            </a:r>
            <a:r>
              <a:rPr lang="en-US" sz="900" dirty="0" smtClean="0">
                <a:solidFill>
                  <a:schemeClr val="tx1"/>
                </a:solidFill>
                <a:latin typeface="Comic Sans MS" panose="030F0702030302020204" pitchFamily="66" charset="0"/>
              </a:rPr>
              <a:t>‘WOW’ </a:t>
            </a:r>
            <a:r>
              <a:rPr lang="en-US" sz="900" dirty="0">
                <a:solidFill>
                  <a:schemeClr val="tx1"/>
                </a:solidFill>
                <a:latin typeface="Comic Sans MS" panose="030F0702030302020204" pitchFamily="66" charset="0"/>
              </a:rPr>
              <a:t>moments. </a:t>
            </a:r>
            <a:endParaRPr lang="en-US" sz="900" dirty="0" smtClean="0">
              <a:solidFill>
                <a:schemeClr val="tx1"/>
              </a:solidFill>
              <a:latin typeface="Comic Sans MS" panose="030F0702030302020204" pitchFamily="66" charset="0"/>
            </a:endParaRPr>
          </a:p>
          <a:p>
            <a:pPr algn="ctr"/>
            <a:endParaRPr lang="en-US" sz="900" dirty="0">
              <a:solidFill>
                <a:schemeClr val="tx1"/>
              </a:solidFill>
              <a:latin typeface="Comic Sans MS" panose="030F0702030302020204" pitchFamily="66" charset="0"/>
            </a:endParaRPr>
          </a:p>
          <a:p>
            <a:pPr algn="ctr"/>
            <a:r>
              <a:rPr lang="en-US" sz="900" dirty="0" smtClean="0">
                <a:solidFill>
                  <a:schemeClr val="tx1"/>
                </a:solidFill>
                <a:latin typeface="Comic Sans MS" panose="030F0702030302020204" pitchFamily="66" charset="0"/>
              </a:rPr>
              <a:t>We </a:t>
            </a:r>
            <a:r>
              <a:rPr lang="en-US" sz="900" dirty="0">
                <a:solidFill>
                  <a:schemeClr val="tx1"/>
                </a:solidFill>
                <a:latin typeface="Comic Sans MS" panose="030F0702030302020204" pitchFamily="66" charset="0"/>
              </a:rPr>
              <a:t>will </a:t>
            </a:r>
            <a:r>
              <a:rPr lang="en-US" sz="900" dirty="0" smtClean="0">
                <a:solidFill>
                  <a:schemeClr val="tx1"/>
                </a:solidFill>
                <a:latin typeface="Comic Sans MS" panose="030F0702030302020204" pitchFamily="66" charset="0"/>
              </a:rPr>
              <a:t>also be sharing any key learning </a:t>
            </a:r>
            <a:r>
              <a:rPr lang="en-US" sz="900" dirty="0">
                <a:solidFill>
                  <a:schemeClr val="tx1"/>
                </a:solidFill>
                <a:latin typeface="Comic Sans MS" panose="030F0702030302020204" pitchFamily="66" charset="0"/>
              </a:rPr>
              <a:t>observations with you via Evidence Me weekly to give you an insight </a:t>
            </a:r>
            <a:r>
              <a:rPr lang="en-US" sz="900" dirty="0" smtClean="0">
                <a:solidFill>
                  <a:schemeClr val="tx1"/>
                </a:solidFill>
                <a:latin typeface="Comic Sans MS" panose="030F0702030302020204" pitchFamily="66" charset="0"/>
              </a:rPr>
              <a:t>into your </a:t>
            </a:r>
            <a:r>
              <a:rPr lang="en-US" sz="900" dirty="0">
                <a:solidFill>
                  <a:schemeClr val="tx1"/>
                </a:solidFill>
                <a:latin typeface="Comic Sans MS" panose="030F0702030302020204" pitchFamily="66" charset="0"/>
              </a:rPr>
              <a:t>child’s learning and </a:t>
            </a:r>
            <a:r>
              <a:rPr lang="en-US" sz="900" dirty="0" smtClean="0">
                <a:solidFill>
                  <a:schemeClr val="tx1"/>
                </a:solidFill>
                <a:latin typeface="Comic Sans MS" panose="030F0702030302020204" pitchFamily="66" charset="0"/>
              </a:rPr>
              <a:t>development</a:t>
            </a:r>
            <a:r>
              <a:rPr lang="en-US" sz="900" dirty="0">
                <a:solidFill>
                  <a:schemeClr val="tx1"/>
                </a:solidFill>
                <a:latin typeface="Comic Sans MS" panose="030F0702030302020204" pitchFamily="66" charset="0"/>
              </a:rPr>
              <a:t> </a:t>
            </a:r>
            <a:r>
              <a:rPr lang="en-US" sz="900" dirty="0" smtClean="0">
                <a:solidFill>
                  <a:schemeClr val="tx1"/>
                </a:solidFill>
                <a:latin typeface="Comic Sans MS" panose="030F0702030302020204" pitchFamily="66" charset="0"/>
              </a:rPr>
              <a:t>at school. </a:t>
            </a:r>
            <a:endParaRPr lang="en-US" sz="900" dirty="0">
              <a:solidFill>
                <a:schemeClr val="tx1"/>
              </a:solidFill>
              <a:latin typeface="Comic Sans MS" panose="030F0702030302020204" pitchFamily="66" charset="0"/>
            </a:endParaRPr>
          </a:p>
        </p:txBody>
      </p:sp>
      <p:sp>
        <p:nvSpPr>
          <p:cNvPr id="17" name="Rounded Rectangle 16"/>
          <p:cNvSpPr/>
          <p:nvPr/>
        </p:nvSpPr>
        <p:spPr>
          <a:xfrm>
            <a:off x="3179747" y="3148980"/>
            <a:ext cx="3494031" cy="1516292"/>
          </a:xfrm>
          <a:prstGeom prst="roundRect">
            <a:avLst/>
          </a:prstGeom>
          <a:solidFill>
            <a:srgbClr val="FFCCFF"/>
          </a:solidFill>
          <a:ln w="38100">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tx1"/>
                </a:solidFill>
                <a:latin typeface="Comic Sans MS" panose="030F0702030302020204" pitchFamily="66" charset="0"/>
              </a:rPr>
              <a:t>Summer clothing and sun safety- </a:t>
            </a:r>
            <a:r>
              <a:rPr lang="en-GB" sz="800" dirty="0" smtClean="0">
                <a:solidFill>
                  <a:schemeClr val="tx1"/>
                </a:solidFill>
                <a:latin typeface="Comic Sans MS" panose="030F0702030302020204" pitchFamily="66" charset="0"/>
              </a:rPr>
              <a:t>as the weather gets warmer please ensure your child has a named sunhat in school daily and that sun cream has been applied before school. We cannot assist the children to apply sun cream during the </a:t>
            </a:r>
            <a:r>
              <a:rPr lang="en-GB" sz="800" dirty="0" smtClean="0">
                <a:solidFill>
                  <a:schemeClr val="tx1"/>
                </a:solidFill>
                <a:latin typeface="Comic Sans MS" panose="030F0702030302020204" pitchFamily="66" charset="0"/>
              </a:rPr>
              <a:t>day but can supervise </a:t>
            </a:r>
            <a:r>
              <a:rPr lang="en-GB" sz="800" smtClean="0">
                <a:solidFill>
                  <a:schemeClr val="tx1"/>
                </a:solidFill>
                <a:latin typeface="Comic Sans MS" panose="030F0702030302020204" pitchFamily="66" charset="0"/>
              </a:rPr>
              <a:t>for re-application!  </a:t>
            </a:r>
            <a:r>
              <a:rPr lang="en-GB" sz="800" dirty="0" smtClean="0">
                <a:solidFill>
                  <a:schemeClr val="tx1"/>
                </a:solidFill>
                <a:latin typeface="Comic Sans MS" panose="030F0702030302020204" pitchFamily="66" charset="0"/>
              </a:rPr>
              <a:t>Hats can be left in the  ‘sun hat box’ if you would prefer your child to leave one hat at school. </a:t>
            </a:r>
          </a:p>
          <a:p>
            <a:pPr algn="ctr"/>
            <a:r>
              <a:rPr lang="en-GB" sz="800" b="1" dirty="0" smtClean="0">
                <a:solidFill>
                  <a:schemeClr val="tx1"/>
                </a:solidFill>
                <a:latin typeface="Comic Sans MS" panose="030F0702030302020204" pitchFamily="66" charset="0"/>
              </a:rPr>
              <a:t>Spare clothes -</a:t>
            </a:r>
            <a:r>
              <a:rPr lang="en-GB" sz="800" dirty="0" smtClean="0">
                <a:solidFill>
                  <a:schemeClr val="tx1"/>
                </a:solidFill>
                <a:latin typeface="Comic Sans MS" panose="030F0702030302020204" pitchFamily="66" charset="0"/>
              </a:rPr>
              <a:t>Please remember to provide your child with spare underwear and trousers/shorts and replenish if used. </a:t>
            </a:r>
          </a:p>
          <a:p>
            <a:pPr algn="ctr"/>
            <a:r>
              <a:rPr lang="en-GB" sz="900" b="1" dirty="0" smtClean="0">
                <a:solidFill>
                  <a:schemeClr val="tx1"/>
                </a:solidFill>
                <a:latin typeface="Comic Sans MS" panose="030F0702030302020204" pitchFamily="66" charset="0"/>
              </a:rPr>
              <a:t>Money</a:t>
            </a:r>
            <a:r>
              <a:rPr lang="en-GB" sz="900" dirty="0" smtClean="0">
                <a:solidFill>
                  <a:schemeClr val="tx1"/>
                </a:solidFill>
                <a:latin typeface="Comic Sans MS" panose="030F0702030302020204" pitchFamily="66" charset="0"/>
              </a:rPr>
              <a:t>- Please hand all money to the staff member on the door to ensure it gets safely to the office. </a:t>
            </a:r>
            <a:endParaRPr lang="en-GB" sz="900" dirty="0">
              <a:solidFill>
                <a:schemeClr val="tx1"/>
              </a:solidFill>
              <a:latin typeface="Comic Sans MS" panose="030F0702030302020204" pitchFamily="66"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5144" y="134235"/>
            <a:ext cx="1377265" cy="635481"/>
          </a:xfrm>
          <a:prstGeom prst="rect">
            <a:avLst/>
          </a:prstGeom>
        </p:spPr>
      </p:pic>
      <p:sp>
        <p:nvSpPr>
          <p:cNvPr id="14" name="Rounded Rectangle 13"/>
          <p:cNvSpPr/>
          <p:nvPr/>
        </p:nvSpPr>
        <p:spPr>
          <a:xfrm>
            <a:off x="141443" y="3167881"/>
            <a:ext cx="3071532" cy="1478489"/>
          </a:xfrm>
          <a:prstGeom prst="roundRect">
            <a:avLst/>
          </a:prstGeom>
          <a:solidFill>
            <a:srgbClr val="66FFFF"/>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dirty="0" smtClean="0">
                <a:solidFill>
                  <a:schemeClr val="tx1"/>
                </a:solidFill>
                <a:latin typeface="Comic Sans MS" panose="030F0702030302020204" pitchFamily="66" charset="0"/>
              </a:rPr>
              <a:t>Milk and fruit </a:t>
            </a:r>
            <a:r>
              <a:rPr lang="en-GB" sz="900" dirty="0" smtClean="0">
                <a:solidFill>
                  <a:schemeClr val="tx1"/>
                </a:solidFill>
                <a:latin typeface="Comic Sans MS" panose="030F0702030302020204" pitchFamily="66" charset="0"/>
              </a:rPr>
              <a:t>will continue to be available each day. If you would like to supplement this morning snack with a some fresh fruit or vegetables that you know your child would prefer then please send this into school in a named container. </a:t>
            </a:r>
          </a:p>
          <a:p>
            <a:pPr algn="ctr"/>
            <a:r>
              <a:rPr lang="en-GB" sz="900" dirty="0" smtClean="0">
                <a:solidFill>
                  <a:schemeClr val="tx1"/>
                </a:solidFill>
                <a:latin typeface="Comic Sans MS" panose="030F0702030302020204" pitchFamily="66" charset="0"/>
              </a:rPr>
              <a:t>The children will need a clearly named water bottle in school each day. We have regular drink stops and refill your child’s bottle as required. </a:t>
            </a:r>
            <a:endParaRPr lang="en-GB" sz="900" dirty="0">
              <a:solidFill>
                <a:schemeClr val="tx1"/>
              </a:solidFill>
              <a:latin typeface="Comic Sans MS" panose="030F0702030302020204" pitchFamily="66" charset="0"/>
            </a:endParaRPr>
          </a:p>
        </p:txBody>
      </p:sp>
      <p:sp>
        <p:nvSpPr>
          <p:cNvPr id="15" name="Rounded Rectangle 14"/>
          <p:cNvSpPr/>
          <p:nvPr/>
        </p:nvSpPr>
        <p:spPr>
          <a:xfrm>
            <a:off x="188639" y="4607892"/>
            <a:ext cx="6518367" cy="2103496"/>
          </a:xfrm>
          <a:prstGeom prst="roundRect">
            <a:avLst/>
          </a:prstGeom>
          <a:solidFill>
            <a:srgbClr val="CCCCFF"/>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b="1" i="1" dirty="0" err="1" smtClean="0">
                <a:solidFill>
                  <a:schemeClr val="tx1"/>
                </a:solidFill>
                <a:latin typeface="Comic Sans MS" panose="030F0702030302020204" pitchFamily="66" charset="0"/>
              </a:rPr>
              <a:t>Mrs</a:t>
            </a:r>
            <a:r>
              <a:rPr lang="en-US" sz="900" b="1" i="1" dirty="0" smtClean="0">
                <a:solidFill>
                  <a:schemeClr val="tx1"/>
                </a:solidFill>
                <a:latin typeface="Comic Sans MS" panose="030F0702030302020204" pitchFamily="66" charset="0"/>
              </a:rPr>
              <a:t> Croft </a:t>
            </a:r>
            <a:r>
              <a:rPr lang="en-US" sz="900" dirty="0" smtClean="0">
                <a:solidFill>
                  <a:schemeClr val="tx1"/>
                </a:solidFill>
                <a:latin typeface="Comic Sans MS" panose="030F0702030302020204" pitchFamily="66" charset="0"/>
              </a:rPr>
              <a:t>will continue to teach on Mondays, Tuesdays and Wednesdays and </a:t>
            </a:r>
            <a:r>
              <a:rPr lang="en-US" sz="900" b="1" i="1" dirty="0" err="1" smtClean="0">
                <a:solidFill>
                  <a:schemeClr val="tx1"/>
                </a:solidFill>
                <a:latin typeface="Comic Sans MS" panose="030F0702030302020204" pitchFamily="66" charset="0"/>
              </a:rPr>
              <a:t>Mrs</a:t>
            </a:r>
            <a:r>
              <a:rPr lang="en-US" sz="900" b="1" i="1" dirty="0" smtClean="0">
                <a:solidFill>
                  <a:schemeClr val="tx1"/>
                </a:solidFill>
                <a:latin typeface="Comic Sans MS" panose="030F0702030302020204" pitchFamily="66" charset="0"/>
              </a:rPr>
              <a:t> Dawkins </a:t>
            </a:r>
            <a:r>
              <a:rPr lang="en-US" sz="900" dirty="0" smtClean="0">
                <a:solidFill>
                  <a:schemeClr val="tx1"/>
                </a:solidFill>
                <a:latin typeface="Comic Sans MS" panose="030F0702030302020204" pitchFamily="66" charset="0"/>
              </a:rPr>
              <a:t>will continue to take over on Thursdays and Fridays. </a:t>
            </a:r>
          </a:p>
          <a:p>
            <a:endParaRPr lang="en-US" sz="900" b="1" dirty="0" smtClean="0">
              <a:solidFill>
                <a:schemeClr val="tx1"/>
              </a:solidFill>
              <a:latin typeface="Comic Sans MS" panose="030F0702030302020204" pitchFamily="66" charset="0"/>
            </a:endParaRPr>
          </a:p>
          <a:p>
            <a:r>
              <a:rPr lang="en-US" sz="900" b="1" u="sng" dirty="0" smtClean="0">
                <a:solidFill>
                  <a:schemeClr val="tx1"/>
                </a:solidFill>
                <a:latin typeface="Comic Sans MS" panose="030F0702030302020204" pitchFamily="66" charset="0"/>
              </a:rPr>
              <a:t>Monday</a:t>
            </a:r>
            <a:r>
              <a:rPr lang="en-US" sz="900" b="1" dirty="0" smtClean="0">
                <a:solidFill>
                  <a:schemeClr val="tx1"/>
                </a:solidFill>
                <a:latin typeface="Comic Sans MS" panose="030F0702030302020204" pitchFamily="66" charset="0"/>
              </a:rPr>
              <a:t>: </a:t>
            </a:r>
            <a:r>
              <a:rPr lang="en-US" sz="900" u="sng" dirty="0" smtClean="0">
                <a:solidFill>
                  <a:schemeClr val="tx1"/>
                </a:solidFill>
                <a:latin typeface="Comic Sans MS" panose="030F0702030302020204" pitchFamily="66" charset="0"/>
              </a:rPr>
              <a:t>Reading Books </a:t>
            </a:r>
            <a:r>
              <a:rPr lang="en-US" sz="900" dirty="0" smtClean="0">
                <a:solidFill>
                  <a:schemeClr val="tx1"/>
                </a:solidFill>
                <a:latin typeface="Comic Sans MS" panose="030F0702030302020204" pitchFamily="66" charset="0"/>
              </a:rPr>
              <a:t>handed in and all children will read before tasking home their next book. Our visit to the </a:t>
            </a:r>
            <a:r>
              <a:rPr lang="en-US" sz="900" u="sng" dirty="0" smtClean="0">
                <a:solidFill>
                  <a:schemeClr val="tx1"/>
                </a:solidFill>
                <a:latin typeface="Comic Sans MS" panose="030F0702030302020204" pitchFamily="66" charset="0"/>
              </a:rPr>
              <a:t>Library </a:t>
            </a:r>
            <a:r>
              <a:rPr lang="en-US" sz="900" dirty="0" smtClean="0">
                <a:solidFill>
                  <a:schemeClr val="tx1"/>
                </a:solidFill>
                <a:latin typeface="Comic Sans MS" panose="030F0702030302020204" pitchFamily="66" charset="0"/>
              </a:rPr>
              <a:t>takes place and children take home a book. </a:t>
            </a:r>
            <a:r>
              <a:rPr lang="en-US" sz="900" i="1" dirty="0">
                <a:solidFill>
                  <a:schemeClr val="tx1"/>
                </a:solidFill>
                <a:latin typeface="Comic Sans MS" panose="030F0702030302020204" pitchFamily="66" charset="0"/>
              </a:rPr>
              <a:t>Please ensure you have signed your child’s yellow reading record to ensure their books are changed. </a:t>
            </a:r>
            <a:endParaRPr lang="en-US" sz="900" dirty="0" smtClean="0">
              <a:solidFill>
                <a:schemeClr val="tx1"/>
              </a:solidFill>
              <a:latin typeface="Comic Sans MS" panose="030F0702030302020204" pitchFamily="66" charset="0"/>
            </a:endParaRPr>
          </a:p>
          <a:p>
            <a:r>
              <a:rPr lang="en-US" sz="900" b="1" u="sng" dirty="0" smtClean="0">
                <a:solidFill>
                  <a:schemeClr val="tx1"/>
                </a:solidFill>
                <a:latin typeface="Comic Sans MS" panose="030F0702030302020204" pitchFamily="66" charset="0"/>
              </a:rPr>
              <a:t>Tuesday</a:t>
            </a:r>
            <a:r>
              <a:rPr lang="en-US" sz="900" b="1" dirty="0" smtClean="0">
                <a:solidFill>
                  <a:schemeClr val="tx1"/>
                </a:solidFill>
                <a:latin typeface="Comic Sans MS" panose="030F0702030302020204" pitchFamily="66" charset="0"/>
              </a:rPr>
              <a:t>: </a:t>
            </a:r>
            <a:r>
              <a:rPr lang="en-US" sz="900" dirty="0" smtClean="0">
                <a:solidFill>
                  <a:schemeClr val="tx1"/>
                </a:solidFill>
                <a:latin typeface="Comic Sans MS" panose="030F0702030302020204" pitchFamily="66" charset="0"/>
              </a:rPr>
              <a:t>The children will have their </a:t>
            </a:r>
            <a:r>
              <a:rPr lang="en-US" sz="900" u="sng" dirty="0" smtClean="0">
                <a:solidFill>
                  <a:schemeClr val="tx1"/>
                </a:solidFill>
                <a:latin typeface="Comic Sans MS" panose="030F0702030302020204" pitchFamily="66" charset="0"/>
              </a:rPr>
              <a:t>Forest School </a:t>
            </a:r>
            <a:r>
              <a:rPr lang="en-US" sz="900" dirty="0" smtClean="0">
                <a:solidFill>
                  <a:schemeClr val="tx1"/>
                </a:solidFill>
                <a:latin typeface="Comic Sans MS" panose="030F0702030302020204" pitchFamily="66" charset="0"/>
              </a:rPr>
              <a:t>session in the afternoon - </a:t>
            </a:r>
            <a:r>
              <a:rPr lang="en-US" sz="900" i="1" dirty="0" smtClean="0">
                <a:solidFill>
                  <a:schemeClr val="tx1"/>
                </a:solidFill>
                <a:latin typeface="Comic Sans MS" panose="030F0702030302020204" pitchFamily="66" charset="0"/>
              </a:rPr>
              <a:t>Please ensure that your child has their waterproof kit, waterproof gloves, a warm change of clothes and extra socks </a:t>
            </a:r>
            <a:r>
              <a:rPr lang="en-US" sz="900" i="1" dirty="0">
                <a:solidFill>
                  <a:schemeClr val="tx1"/>
                </a:solidFill>
                <a:latin typeface="Comic Sans MS" panose="030F0702030302020204" pitchFamily="66" charset="0"/>
              </a:rPr>
              <a:t>in school at all times</a:t>
            </a:r>
            <a:r>
              <a:rPr lang="en-US" sz="900" i="1" dirty="0" smtClean="0">
                <a:solidFill>
                  <a:schemeClr val="tx1"/>
                </a:solidFill>
                <a:latin typeface="Comic Sans MS" panose="030F0702030302020204" pitchFamily="66" charset="0"/>
              </a:rPr>
              <a:t>. Hopefully the warm clothes won’t be necessary this term! </a:t>
            </a:r>
            <a:endParaRPr lang="en-US" sz="900" dirty="0" smtClean="0">
              <a:solidFill>
                <a:schemeClr val="tx1"/>
              </a:solidFill>
              <a:latin typeface="Comic Sans MS" panose="030F0702030302020204" pitchFamily="66" charset="0"/>
            </a:endParaRPr>
          </a:p>
          <a:p>
            <a:r>
              <a:rPr lang="en-US" sz="900" b="1" u="sng" dirty="0" smtClean="0">
                <a:solidFill>
                  <a:schemeClr val="tx1"/>
                </a:solidFill>
                <a:latin typeface="Comic Sans MS" panose="030F0702030302020204" pitchFamily="66" charset="0"/>
              </a:rPr>
              <a:t>Wednesday</a:t>
            </a:r>
            <a:r>
              <a:rPr lang="en-US" sz="900" b="1" dirty="0" smtClean="0">
                <a:solidFill>
                  <a:schemeClr val="tx1"/>
                </a:solidFill>
                <a:latin typeface="Comic Sans MS" panose="030F0702030302020204" pitchFamily="66" charset="0"/>
              </a:rPr>
              <a:t>: </a:t>
            </a:r>
            <a:r>
              <a:rPr lang="en-US" sz="900" u="sng" dirty="0" smtClean="0">
                <a:solidFill>
                  <a:schemeClr val="tx1"/>
                </a:solidFill>
                <a:latin typeface="Comic Sans MS" panose="030F0702030302020204" pitchFamily="66" charset="0"/>
              </a:rPr>
              <a:t>Nursery Library day</a:t>
            </a:r>
            <a:endParaRPr lang="en-US" sz="900" i="1" u="sng" dirty="0" smtClean="0">
              <a:solidFill>
                <a:schemeClr val="tx1"/>
              </a:solidFill>
              <a:latin typeface="Comic Sans MS" panose="030F0702030302020204" pitchFamily="66" charset="0"/>
            </a:endParaRPr>
          </a:p>
          <a:p>
            <a:r>
              <a:rPr lang="en-US" sz="900" b="1" dirty="0" smtClean="0">
                <a:solidFill>
                  <a:schemeClr val="tx1"/>
                </a:solidFill>
                <a:latin typeface="Comic Sans MS" panose="030F0702030302020204" pitchFamily="66" charset="0"/>
              </a:rPr>
              <a:t>Thursday: </a:t>
            </a:r>
            <a:r>
              <a:rPr lang="en-US" sz="900" u="sng" dirty="0" smtClean="0">
                <a:solidFill>
                  <a:schemeClr val="tx1"/>
                </a:solidFill>
                <a:latin typeface="Comic Sans MS" panose="030F0702030302020204" pitchFamily="66" charset="0"/>
              </a:rPr>
              <a:t>Reading Books </a:t>
            </a:r>
            <a:r>
              <a:rPr lang="en-US" sz="900" dirty="0" smtClean="0">
                <a:solidFill>
                  <a:schemeClr val="tx1"/>
                </a:solidFill>
                <a:latin typeface="Comic Sans MS" panose="030F0702030302020204" pitchFamily="66" charset="0"/>
              </a:rPr>
              <a:t>will be changed if needed.</a:t>
            </a:r>
            <a:r>
              <a:rPr lang="en-US" sz="900" i="1" dirty="0" smtClean="0">
                <a:solidFill>
                  <a:schemeClr val="tx1"/>
                </a:solidFill>
                <a:latin typeface="Comic Sans MS" panose="030F0702030302020204" pitchFamily="66" charset="0"/>
              </a:rPr>
              <a:t> - Please </a:t>
            </a:r>
            <a:r>
              <a:rPr lang="en-US" sz="900" i="1" dirty="0">
                <a:solidFill>
                  <a:schemeClr val="tx1"/>
                </a:solidFill>
                <a:latin typeface="Comic Sans MS" panose="030F0702030302020204" pitchFamily="66" charset="0"/>
              </a:rPr>
              <a:t>ensure you have signed your child’s yellow reading record to ensure their books are changed. </a:t>
            </a:r>
            <a:endParaRPr lang="en-US" sz="900" b="1" dirty="0" smtClean="0">
              <a:solidFill>
                <a:schemeClr val="tx1"/>
              </a:solidFill>
              <a:latin typeface="Comic Sans MS" panose="030F0702030302020204" pitchFamily="66" charset="0"/>
            </a:endParaRPr>
          </a:p>
          <a:p>
            <a:r>
              <a:rPr lang="en-US" sz="900" dirty="0" smtClean="0">
                <a:solidFill>
                  <a:schemeClr val="tx1"/>
                </a:solidFill>
                <a:latin typeface="Comic Sans MS" panose="030F0702030302020204" pitchFamily="66" charset="0"/>
              </a:rPr>
              <a:t>Our</a:t>
            </a:r>
            <a:r>
              <a:rPr lang="en-US" sz="900" b="1" dirty="0" smtClean="0">
                <a:solidFill>
                  <a:schemeClr val="tx1"/>
                </a:solidFill>
                <a:latin typeface="Comic Sans MS" panose="030F0702030302020204" pitchFamily="66" charset="0"/>
              </a:rPr>
              <a:t> </a:t>
            </a:r>
            <a:r>
              <a:rPr lang="en-US" sz="900" i="1" dirty="0" smtClean="0">
                <a:solidFill>
                  <a:schemeClr val="tx1"/>
                </a:solidFill>
                <a:latin typeface="Comic Sans MS" panose="030F0702030302020204" pitchFamily="66" charset="0"/>
              </a:rPr>
              <a:t>Everywhere Bear </a:t>
            </a:r>
            <a:r>
              <a:rPr lang="en-US" sz="900" dirty="0" smtClean="0">
                <a:solidFill>
                  <a:schemeClr val="tx1"/>
                </a:solidFill>
                <a:latin typeface="Comic Sans MS" panose="030F0702030302020204" pitchFamily="66" charset="0"/>
              </a:rPr>
              <a:t>book and puppet due in. </a:t>
            </a:r>
            <a:r>
              <a:rPr lang="en-US" sz="900" i="1" dirty="0" smtClean="0">
                <a:solidFill>
                  <a:schemeClr val="tx1"/>
                </a:solidFill>
                <a:latin typeface="Comic Sans MS" panose="030F0702030302020204" pitchFamily="66" charset="0"/>
              </a:rPr>
              <a:t>– *If it is your week to look after Everywhere Bear.* </a:t>
            </a:r>
          </a:p>
          <a:p>
            <a:r>
              <a:rPr lang="en-US" sz="900" b="1" dirty="0" smtClean="0">
                <a:solidFill>
                  <a:schemeClr val="tx1"/>
                </a:solidFill>
                <a:latin typeface="Comic Sans MS" panose="030F0702030302020204" pitchFamily="66" charset="0"/>
              </a:rPr>
              <a:t>Friday</a:t>
            </a:r>
            <a:r>
              <a:rPr lang="en-US" sz="900" dirty="0" smtClean="0">
                <a:solidFill>
                  <a:schemeClr val="tx1"/>
                </a:solidFill>
                <a:latin typeface="Comic Sans MS" panose="030F0702030302020204" pitchFamily="66" charset="0"/>
              </a:rPr>
              <a:t>: </a:t>
            </a:r>
            <a:r>
              <a:rPr lang="en-US" sz="900" u="sng" dirty="0" smtClean="0">
                <a:solidFill>
                  <a:schemeClr val="tx1"/>
                </a:solidFill>
                <a:latin typeface="Comic Sans MS" panose="030F0702030302020204" pitchFamily="66" charset="0"/>
              </a:rPr>
              <a:t>PE</a:t>
            </a:r>
            <a:r>
              <a:rPr lang="en-US" sz="900" dirty="0" smtClean="0">
                <a:solidFill>
                  <a:schemeClr val="tx1"/>
                </a:solidFill>
                <a:latin typeface="Comic Sans MS" panose="030F0702030302020204" pitchFamily="66" charset="0"/>
              </a:rPr>
              <a:t> Day – </a:t>
            </a:r>
            <a:r>
              <a:rPr lang="en-US" sz="900" i="1" dirty="0" smtClean="0">
                <a:solidFill>
                  <a:schemeClr val="tx1"/>
                </a:solidFill>
                <a:latin typeface="Comic Sans MS" panose="030F0702030302020204" pitchFamily="66" charset="0"/>
              </a:rPr>
              <a:t>. </a:t>
            </a:r>
          </a:p>
          <a:p>
            <a:r>
              <a:rPr lang="en-US" sz="900" dirty="0" smtClean="0">
                <a:solidFill>
                  <a:schemeClr val="tx1"/>
                </a:solidFill>
                <a:latin typeface="Comic Sans MS" panose="030F0702030302020204" pitchFamily="66" charset="0"/>
              </a:rPr>
              <a:t>. </a:t>
            </a:r>
          </a:p>
        </p:txBody>
      </p:sp>
      <p:pic>
        <p:nvPicPr>
          <p:cNvPr id="1026" name="Picture 2" descr="Tackling Climate Change One Milk Carton At A Time – Transition Town  Letchwort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937259">
            <a:off x="30916" y="2922330"/>
            <a:ext cx="313020" cy="4173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lassic Fresh Fruit Bowl - Regency Hamper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156581">
            <a:off x="2958344" y="4201880"/>
            <a:ext cx="357521" cy="2979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954817">
            <a:off x="6092538" y="2743223"/>
            <a:ext cx="353381" cy="417476"/>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78829" y="3116337"/>
            <a:ext cx="526849" cy="383690"/>
          </a:xfrm>
          <a:prstGeom prst="rect">
            <a:avLst/>
          </a:prstGeom>
        </p:spPr>
      </p:pic>
      <p:pic>
        <p:nvPicPr>
          <p:cNvPr id="1030" name="Picture 6" descr="Year 1 Home Learning | Adelaide Primary school"/>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2003" y="6633638"/>
            <a:ext cx="715431" cy="39908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10"/>
          <a:stretch>
            <a:fillRect/>
          </a:stretch>
        </p:blipFill>
        <p:spPr>
          <a:xfrm>
            <a:off x="5872357" y="6550261"/>
            <a:ext cx="750352" cy="565839"/>
          </a:xfrm>
          <a:prstGeom prst="rect">
            <a:avLst/>
          </a:prstGeom>
        </p:spPr>
      </p:pic>
    </p:spTree>
    <p:extLst>
      <p:ext uri="{BB962C8B-B14F-4D97-AF65-F5344CB8AC3E}">
        <p14:creationId xmlns:p14="http://schemas.microsoft.com/office/powerpoint/2010/main" val="2865029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1782</TotalTime>
  <Words>756</Words>
  <Application>Microsoft Office PowerPoint</Application>
  <PresentationFormat>On-screen Show (4:3)</PresentationFormat>
  <Paragraphs>47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Comic Sans MS</vt:lpstr>
      <vt:lpstr>KG Second Chances Sketch</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RBUTLER</dc:creator>
  <cp:lastModifiedBy>Rachel Croft</cp:lastModifiedBy>
  <cp:revision>47</cp:revision>
  <cp:lastPrinted>2018-09-10T11:08:59Z</cp:lastPrinted>
  <dcterms:created xsi:type="dcterms:W3CDTF">2018-09-10T10:02:54Z</dcterms:created>
  <dcterms:modified xsi:type="dcterms:W3CDTF">2022-04-27T19:12:09Z</dcterms:modified>
</cp:coreProperties>
</file>