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9" r:id="rId2"/>
    <p:sldId id="304" r:id="rId3"/>
    <p:sldId id="305" r:id="rId4"/>
    <p:sldId id="306" r:id="rId5"/>
    <p:sldId id="296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F6B350"/>
    <a:srgbClr val="004A76"/>
    <a:srgbClr val="3F9DA7"/>
    <a:srgbClr val="6EBFC8"/>
    <a:srgbClr val="AED2BC"/>
    <a:srgbClr val="87BB9B"/>
    <a:srgbClr val="F7E3FD"/>
    <a:srgbClr val="6C3FAF"/>
    <a:srgbClr val="56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8E662F-BBE0-464B-85C4-CCF88925D249}" v="4" dt="2020-04-14T14:43:54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2" autoAdjust="0"/>
    <p:restoredTop sz="94249" autoAdjust="0"/>
  </p:normalViewPr>
  <p:slideViewPr>
    <p:cSldViewPr snapToGrid="0">
      <p:cViewPr varScale="1">
        <p:scale>
          <a:sx n="37" d="100"/>
          <a:sy n="37" d="100"/>
        </p:scale>
        <p:origin x="1388" y="3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80" d="100"/>
          <a:sy n="80" d="100"/>
        </p:scale>
        <p:origin x="2256" y="-7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25/01/2022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26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2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09" y="6380189"/>
            <a:ext cx="2271837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300" b="0" dirty="0">
                <a:solidFill>
                  <a:srgbClr val="EA7600"/>
                </a:solidFill>
              </a:rPr>
              <a:t>©</a:t>
            </a:r>
            <a:r>
              <a:rPr lang="en-GB" sz="1200" b="0" dirty="0">
                <a:solidFill>
                  <a:srgbClr val="EA7600"/>
                </a:solidFill>
              </a:rPr>
              <a:t>  </a:t>
            </a:r>
            <a:r>
              <a:rPr lang="en-GB" sz="1300" b="0" u="none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u="none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3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chemeClr val="bg1">
                <a:lumMod val="95000"/>
              </a:schemeClr>
            </a:gs>
            <a:gs pos="0">
              <a:schemeClr val="accent1">
                <a:lumMod val="40000"/>
                <a:lumOff val="60000"/>
              </a:schemeClr>
            </a:gs>
            <a:gs pos="100000">
              <a:schemeClr val="bg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microsoft.com/office/2007/relationships/media" Target="../media/media3.m4a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5.jpg"/><Relationship Id="rId2" Type="http://schemas.microsoft.com/office/2007/relationships/media" Target="../media/media4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microsoft.com/office/2007/relationships/media" Target="../media/media6.m4a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20000" y="720000"/>
            <a:ext cx="2520000" cy="1440000"/>
            <a:chOff x="720000" y="720000"/>
            <a:chExt cx="2520000" cy="1440000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2520000" cy="360000"/>
              <a:chOff x="720000" y="720000"/>
              <a:chExt cx="2520000" cy="3600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2520000" cy="360000"/>
              <a:chOff x="720000" y="720000"/>
              <a:chExt cx="25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2520000" cy="360000"/>
              <a:chOff x="720000" y="720000"/>
              <a:chExt cx="2520000" cy="36000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845858" y="521816"/>
            <a:ext cx="4956664" cy="2907184"/>
            <a:chOff x="-87148" y="2010556"/>
            <a:chExt cx="4956664" cy="2907184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87148" y="2179671"/>
              <a:ext cx="4598053" cy="273806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can you see?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rows?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in each row?</a:t>
              </a:r>
            </a:p>
            <a:p>
              <a:pPr algn="ctr">
                <a:spcAft>
                  <a:spcPts val="5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altogether?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number sentence could we write?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906" y="201055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744324" y="2606820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3 × 5 = 15</a:t>
            </a: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620000" y="3725857"/>
            <a:ext cx="4421097" cy="1172330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3 lots of 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, or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3 times 5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.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B601898-3A8F-4835-A115-D090274D5DA3}"/>
              </a:ext>
            </a:extLst>
          </p:cNvPr>
          <p:cNvSpPr/>
          <p:nvPr/>
        </p:nvSpPr>
        <p:spPr>
          <a:xfrm>
            <a:off x="599030" y="617956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D3E76CE-4828-44C0-8EBC-46B5006961BC}"/>
              </a:ext>
            </a:extLst>
          </p:cNvPr>
          <p:cNvSpPr/>
          <p:nvPr/>
        </p:nvSpPr>
        <p:spPr>
          <a:xfrm>
            <a:off x="584851" y="1175039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B13004F8-3F6B-454C-9312-2899E566CE55}"/>
              </a:ext>
            </a:extLst>
          </p:cNvPr>
          <p:cNvSpPr/>
          <p:nvPr/>
        </p:nvSpPr>
        <p:spPr>
          <a:xfrm>
            <a:off x="584852" y="1730029"/>
            <a:ext cx="2790295" cy="541245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E926556E-4978-44FA-8795-817CF147192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0" end="2866.5555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52810" y="313156"/>
            <a:ext cx="609600" cy="609600"/>
          </a:xfrm>
          <a:prstGeom prst="rect">
            <a:avLst/>
          </a:prstGeom>
        </p:spPr>
      </p:pic>
      <p:pic>
        <p:nvPicPr>
          <p:cNvPr id="8" name="2">
            <a:hlinkClick r:id="" action="ppaction://media"/>
            <a:extLst>
              <a:ext uri="{FF2B5EF4-FFF2-40B4-BE49-F238E27FC236}">
                <a16:creationId xmlns:a16="http://schemas.microsoft.com/office/drawing/2014/main" id="{D8D1CAD9-0164-44B0-8121-24381A2D98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567" end="1059.7369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07231" y="1147907"/>
            <a:ext cx="609600" cy="609600"/>
          </a:xfrm>
          <a:prstGeom prst="rect">
            <a:avLst/>
          </a:prstGeom>
        </p:spPr>
      </p:pic>
      <p:pic>
        <p:nvPicPr>
          <p:cNvPr id="13" name="3">
            <a:hlinkClick r:id="" action="ppaction://media"/>
            <a:extLst>
              <a:ext uri="{FF2B5EF4-FFF2-40B4-BE49-F238E27FC236}">
                <a16:creationId xmlns:a16="http://schemas.microsoft.com/office/drawing/2014/main" id="{24147530-B4DA-4ED7-906E-35BAC208EDB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2855" end="1806.5442"/>
                  <p14:fade in="500" out="5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88068" y="1855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4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7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979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47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6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1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animBg="1"/>
      <p:bldP spid="37" grpId="0" animBg="1"/>
      <p:bldP spid="4" grpId="0" animBg="1"/>
      <p:bldP spid="38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7589" r="6030" b="35859"/>
          <a:stretch/>
        </p:blipFill>
        <p:spPr>
          <a:xfrm>
            <a:off x="510987" y="2934742"/>
            <a:ext cx="8081683" cy="23634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826922" y="356400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32233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605118" y="717411"/>
            <a:ext cx="3750882" cy="896235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How many lots of 5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in 15?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29558" y="715021"/>
            <a:ext cx="1409096" cy="523220"/>
            <a:chOff x="1728000" y="2197958"/>
            <a:chExt cx="1409096" cy="523220"/>
          </a:xfrm>
        </p:grpSpPr>
        <p:sp>
          <p:nvSpPr>
            <p:cNvPr id="40" name="TextBox 39"/>
            <p:cNvSpPr txBox="1"/>
            <p:nvPr/>
          </p:nvSpPr>
          <p:spPr>
            <a:xfrm>
              <a:off x="1754986" y="2197958"/>
              <a:ext cx="1382110" cy="523220"/>
            </a:xfrm>
            <a:prstGeom prst="rect">
              <a:avLst/>
            </a:prstGeom>
            <a:solidFill>
              <a:schemeClr val="bg1"/>
            </a:solidFill>
            <a:ln w="15875">
              <a:noFill/>
            </a:ln>
            <a:effectLst>
              <a:outerShdw blurRad="635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800" dirty="0">
                  <a:sym typeface="Wingdings" panose="05000000000000000000" pitchFamily="2" charset="2"/>
                </a:rPr>
                <a:t></a:t>
              </a:r>
              <a:r>
                <a:rPr lang="en-GB" sz="2000" b="1" dirty="0"/>
                <a:t> × 5 = 15</a:t>
              </a:r>
            </a:p>
          </p:txBody>
        </p:sp>
        <p:sp>
          <p:nvSpPr>
            <p:cNvPr id="4" name="Rectangle 3"/>
            <p:cNvSpPr>
              <a:spLocks noChangeAspect="1"/>
            </p:cNvSpPr>
            <p:nvPr/>
          </p:nvSpPr>
          <p:spPr>
            <a:xfrm>
              <a:off x="1728000" y="2236013"/>
              <a:ext cx="336893" cy="324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176664" y="1475865"/>
            <a:ext cx="4607819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count in 5s on a beaded line to find out what number goes in the box. </a:t>
            </a:r>
          </a:p>
        </p:txBody>
      </p:sp>
      <p:sp>
        <p:nvSpPr>
          <p:cNvPr id="4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2654648" y="3564000"/>
            <a:ext cx="189718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59959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51828" y="356400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22348" y="3132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4840250" y="4829692"/>
            <a:ext cx="3426324" cy="640742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C00000"/>
                </a:solidFill>
                <a:latin typeface="Myriad Pro Light" panose="020B0603030403020204" pitchFamily="34" charset="0"/>
              </a:rPr>
              <a:t>3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lots of 5 in 15!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02313" y="4284000"/>
            <a:ext cx="326077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TextBox 51"/>
          <p:cNvSpPr txBox="1"/>
          <p:nvPr/>
        </p:nvSpPr>
        <p:spPr>
          <a:xfrm>
            <a:off x="2543709" y="428082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56000" y="42808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56000" y="428082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pic>
        <p:nvPicPr>
          <p:cNvPr id="5" name="1">
            <a:hlinkClick r:id="" action="ppaction://media"/>
            <a:extLst>
              <a:ext uri="{FF2B5EF4-FFF2-40B4-BE49-F238E27FC236}">
                <a16:creationId xmlns:a16="http://schemas.microsoft.com/office/drawing/2014/main" id="{C0D2552F-4096-4296-BCEB-F75DBA1F76D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05" end="1667.9274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43344" y="143476"/>
            <a:ext cx="609600" cy="609600"/>
          </a:xfrm>
          <a:prstGeom prst="rect">
            <a:avLst/>
          </a:prstGeom>
        </p:spPr>
      </p:pic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A43D7FD0-1208-44CA-98B6-1D59029370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8361" end="605.210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98494" y="2522400"/>
            <a:ext cx="609600" cy="609600"/>
          </a:xfrm>
          <a:prstGeom prst="rect">
            <a:avLst/>
          </a:prstGeom>
        </p:spPr>
      </p:pic>
      <p:pic>
        <p:nvPicPr>
          <p:cNvPr id="8" name="3">
            <a:hlinkClick r:id="" action="ppaction://media"/>
            <a:extLst>
              <a:ext uri="{FF2B5EF4-FFF2-40B4-BE49-F238E27FC236}">
                <a16:creationId xmlns:a16="http://schemas.microsoft.com/office/drawing/2014/main" id="{1F8F060A-7E69-42C8-AAA4-865FAD39A13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1216" end="523.362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818557" y="35876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7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9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439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475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751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251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23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5" grpId="0" animBg="1"/>
      <p:bldP spid="37" grpId="0"/>
      <p:bldP spid="39" grpId="0" animBg="1"/>
      <p:bldP spid="41" grpId="0" animBg="1"/>
      <p:bldP spid="42" grpId="0" animBg="1"/>
      <p:bldP spid="43" grpId="0"/>
      <p:bldP spid="50" grpId="0" animBg="1"/>
      <p:bldP spid="51" grpId="0"/>
      <p:bldP spid="56" grpId="0" animBg="1"/>
      <p:bldP spid="21" grpId="0" animBg="1"/>
      <p:bldP spid="52" grpId="0"/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799729" y="1470010"/>
            <a:ext cx="2520000" cy="1440000"/>
            <a:chOff x="720000" y="720000"/>
            <a:chExt cx="2520000" cy="1440000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2520000" cy="360000"/>
              <a:chOff x="720000" y="720000"/>
              <a:chExt cx="2520000" cy="360000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2520000" cy="360000"/>
              <a:chOff x="720000" y="720000"/>
              <a:chExt cx="25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2520000" cy="360000"/>
              <a:chOff x="720000" y="720000"/>
              <a:chExt cx="2520000" cy="360000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2C735A-3929-4EEF-B8FA-E73A0C1B09B9}"/>
              </a:ext>
            </a:extLst>
          </p:cNvPr>
          <p:cNvGrpSpPr/>
          <p:nvPr/>
        </p:nvGrpSpPr>
        <p:grpSpPr>
          <a:xfrm>
            <a:off x="3923696" y="784578"/>
            <a:ext cx="4881153" cy="2388194"/>
            <a:chOff x="-11637" y="2010556"/>
            <a:chExt cx="4881153" cy="2388194"/>
          </a:xfrm>
        </p:grpSpPr>
        <p:sp>
          <p:nvSpPr>
            <p:cNvPr id="35" name="Cloud 34">
              <a:extLst>
                <a:ext uri="{FF2B5EF4-FFF2-40B4-BE49-F238E27FC236}">
                  <a16:creationId xmlns:a16="http://schemas.microsoft.com/office/drawing/2014/main" id="{AE55A0F2-BE3D-40B5-8CE5-549756B4EF16}"/>
                </a:ext>
              </a:extLst>
            </p:cNvPr>
            <p:cNvSpPr/>
            <p:nvPr/>
          </p:nvSpPr>
          <p:spPr>
            <a:xfrm>
              <a:off x="-11637" y="2179671"/>
              <a:ext cx="4422902" cy="2219079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The array has been rotated.</a:t>
              </a:r>
            </a:p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in each row?</a:t>
              </a:r>
            </a:p>
            <a:p>
              <a:pPr algn="ctr">
                <a:spcAft>
                  <a:spcPts val="400"/>
                </a:spcAft>
              </a:pP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How many rows? </a:t>
              </a:r>
            </a:p>
            <a:p>
              <a:pPr algn="ctr"/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What </a:t>
              </a:r>
              <a:r>
                <a:rPr lang="en-GB" b="1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number sentence </a:t>
              </a:r>
              <a:r>
                <a:rPr lang="en-GB" b="1" dirty="0">
                  <a:solidFill>
                    <a:schemeClr val="bg2">
                      <a:lumMod val="25000"/>
                    </a:schemeClr>
                  </a:solidFill>
                  <a:latin typeface="Myriad Pro Light" panose="020B0603030403020204" pitchFamily="34" charset="0"/>
                </a:rPr>
                <a:t>can we write? 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F6EFD4F-8720-427C-9D08-BCEB1A3EB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0906" y="2010556"/>
              <a:ext cx="1438610" cy="100874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1080000" y="3972970"/>
            <a:ext cx="11913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635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5 × 3 = 15</a:t>
            </a:r>
          </a:p>
        </p:txBody>
      </p:sp>
      <p:sp>
        <p:nvSpPr>
          <p:cNvPr id="37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2880000" y="3464769"/>
            <a:ext cx="4607819" cy="141651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We can read this as 5 lots of 3, or 5 times 3. </a:t>
            </a:r>
          </a:p>
        </p:txBody>
      </p: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DC215584-A4E4-4B30-A065-28506A29847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74" end="928.8367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91854" y="9841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8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27589" r="6030" b="35859"/>
          <a:stretch/>
        </p:blipFill>
        <p:spPr>
          <a:xfrm>
            <a:off x="542606" y="2319632"/>
            <a:ext cx="8081683" cy="23634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600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858541" y="294889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63852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41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1563852" y="718755"/>
            <a:ext cx="6308323" cy="1221253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3 × 5 and 5 × 3  have the same answer!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Let’s check back on the beaded line…</a:t>
            </a:r>
          </a:p>
        </p:txBody>
      </p:sp>
      <p:sp>
        <p:nvSpPr>
          <p:cNvPr id="42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2686267" y="2948890"/>
            <a:ext cx="1897180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91578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>
            <a:off x="4583447" y="2948890"/>
            <a:ext cx="1827725" cy="331673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3967" y="251689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+5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575328" y="27688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387619" y="27688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187619" y="27688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6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3983975" y="4683032"/>
            <a:ext cx="3735085" cy="1150129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  <a:latin typeface="Myriad Pro Light" panose="020B0603030403020204" pitchFamily="34" charset="0"/>
              </a:rPr>
              <a:t>3 lots of 5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Myriad Pro Light" panose="020B0603030403020204" pitchFamily="34" charset="0"/>
              </a:rPr>
              <a:t>5 lots of 3 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are the same…</a:t>
            </a:r>
            <a:b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</a:b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Can you see why?</a:t>
            </a:r>
          </a:p>
        </p:txBody>
      </p:sp>
      <p:sp>
        <p:nvSpPr>
          <p:cNvPr id="21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828000" y="3653999"/>
            <a:ext cx="1069380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4139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46537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1898937" y="3653996"/>
            <a:ext cx="1166502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5076" y="3959999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7474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0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3065439" y="3653997"/>
            <a:ext cx="1119148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1578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983976" y="3780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3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4184586" y="3653998"/>
            <a:ext cx="1100765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10726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6000" y="3780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Freeform: Shape 17">
            <a:extLst>
              <a:ext uri="{FF2B5EF4-FFF2-40B4-BE49-F238E27FC236}">
                <a16:creationId xmlns:a16="http://schemas.microsoft.com/office/drawing/2014/main" id="{825475EF-1D15-419E-9464-AB7CBF76267B}"/>
              </a:ext>
            </a:extLst>
          </p:cNvPr>
          <p:cNvSpPr/>
          <p:nvPr/>
        </p:nvSpPr>
        <p:spPr>
          <a:xfrm flipV="1">
            <a:off x="5285352" y="3653998"/>
            <a:ext cx="1111619" cy="259485"/>
          </a:xfrm>
          <a:custGeom>
            <a:avLst/>
            <a:gdLst>
              <a:gd name="connsiteX0" fmla="*/ 0 w 1990725"/>
              <a:gd name="connsiteY0" fmla="*/ 323850 h 323850"/>
              <a:gd name="connsiteX1" fmla="*/ 1047750 w 1990725"/>
              <a:gd name="connsiteY1" fmla="*/ 0 h 323850"/>
              <a:gd name="connsiteX2" fmla="*/ 1990725 w 1990725"/>
              <a:gd name="connsiteY2" fmla="*/ 323850 h 323850"/>
              <a:gd name="connsiteX3" fmla="*/ 1990725 w 1990725"/>
              <a:gd name="connsiteY3" fmla="*/ 323850 h 323850"/>
              <a:gd name="connsiteX4" fmla="*/ 1990725 w 1990725"/>
              <a:gd name="connsiteY4" fmla="*/ 323850 h 32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0725" h="323850">
                <a:moveTo>
                  <a:pt x="0" y="323850"/>
                </a:moveTo>
                <a:cubicBezTo>
                  <a:pt x="357981" y="161925"/>
                  <a:pt x="715963" y="0"/>
                  <a:pt x="1047750" y="0"/>
                </a:cubicBezTo>
                <a:cubicBezTo>
                  <a:pt x="1379537" y="0"/>
                  <a:pt x="1990725" y="323850"/>
                  <a:pt x="1990725" y="323850"/>
                </a:cubicBezTo>
                <a:lnTo>
                  <a:pt x="1990725" y="323850"/>
                </a:lnTo>
                <a:lnTo>
                  <a:pt x="1990725" y="323850"/>
                </a:ln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653730" y="396000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+3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188400" y="37440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4480245" y="3671610"/>
            <a:ext cx="326077" cy="144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20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6" grpId="0" animBg="1"/>
      <p:bldP spid="21" grpId="0" animBg="1"/>
      <p:bldP spid="22" grpId="0"/>
      <p:bldP spid="23" grpId="0"/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6" grpId="0"/>
      <p:bldP spid="38" grpId="0" animBg="1"/>
      <p:bldP spid="44" grpId="0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Use multiplication sentences to describe an array and make links to division.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07900" y="1999800"/>
            <a:ext cx="5220000" cy="2520000"/>
            <a:chOff x="720000" y="1440000"/>
            <a:chExt cx="5220000" cy="2520000"/>
          </a:xfrm>
        </p:grpSpPr>
        <p:grpSp>
          <p:nvGrpSpPr>
            <p:cNvPr id="5" name="Group 4"/>
            <p:cNvGrpSpPr/>
            <p:nvPr/>
          </p:nvGrpSpPr>
          <p:grpSpPr>
            <a:xfrm>
              <a:off x="720000" y="1440000"/>
              <a:ext cx="5220000" cy="360000"/>
              <a:chOff x="720000" y="720000"/>
              <a:chExt cx="5220000" cy="360000"/>
            </a:xfrm>
          </p:grpSpPr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" name="Oval 6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Oval 8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1" name="Oval 10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3" name="Oval 1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720000" y="1980000"/>
              <a:ext cx="5220000" cy="360000"/>
              <a:chOff x="720000" y="720000"/>
              <a:chExt cx="5220000" cy="360000"/>
            </a:xfrm>
          </p:grpSpPr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720000" y="2520000"/>
              <a:ext cx="5220000" cy="360000"/>
              <a:chOff x="720000" y="720000"/>
              <a:chExt cx="5220000" cy="360000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20000" y="3059250"/>
              <a:ext cx="5220000" cy="360000"/>
              <a:chOff x="720000" y="720000"/>
              <a:chExt cx="5220000" cy="360000"/>
            </a:xfrm>
          </p:grpSpPr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20000" y="3600000"/>
              <a:ext cx="5220000" cy="360000"/>
              <a:chOff x="720000" y="720000"/>
              <a:chExt cx="5220000" cy="360000"/>
            </a:xfrm>
          </p:grpSpPr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>
                <a:off x="55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39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45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50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62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740401" y="826553"/>
            <a:ext cx="3227700" cy="1058518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 rows of 10 counters, </a:t>
            </a:r>
          </a:p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5 × 10 = 50</a:t>
            </a:r>
          </a:p>
        </p:txBody>
      </p:sp>
      <p:sp>
        <p:nvSpPr>
          <p:cNvPr id="63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740401" y="2179800"/>
            <a:ext cx="3309814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10 rows of 5 counters,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10 × 5 = 50</a:t>
            </a:r>
          </a:p>
        </p:txBody>
      </p:sp>
      <p:sp>
        <p:nvSpPr>
          <p:cNvPr id="64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994399" y="3481418"/>
            <a:ext cx="3055815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5 lots of 10 is the </a:t>
            </a:r>
            <a:r>
              <a:rPr lang="en-GB" b="1" dirty="0">
                <a:solidFill>
                  <a:srgbClr val="FF0000"/>
                </a:solidFill>
                <a:latin typeface="Myriad Pro Light" panose="020B0603030403020204" pitchFamily="34" charset="0"/>
              </a:rPr>
              <a:t>same</a:t>
            </a: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 as 10 lots of 5!</a:t>
            </a:r>
          </a:p>
        </p:txBody>
      </p:sp>
      <p:sp>
        <p:nvSpPr>
          <p:cNvPr id="65" name="Speech Bubble: Rectangle with Corners Rounded 10">
            <a:extLst>
              <a:ext uri="{FF2B5EF4-FFF2-40B4-BE49-F238E27FC236}">
                <a16:creationId xmlns:a16="http://schemas.microsoft.com/office/drawing/2014/main" id="{A5209EEE-E1BD-4F2F-8E5D-A043EDA11F92}"/>
              </a:ext>
            </a:extLst>
          </p:cNvPr>
          <p:cNvSpPr/>
          <p:nvPr/>
        </p:nvSpPr>
        <p:spPr>
          <a:xfrm>
            <a:off x="5627900" y="4760100"/>
            <a:ext cx="3254258" cy="875031"/>
          </a:xfrm>
          <a:prstGeom prst="wedgeEllipseCallout">
            <a:avLst>
              <a:gd name="adj1" fmla="val -18402"/>
              <a:gd name="adj2" fmla="val -7439"/>
            </a:avLst>
          </a:prstGeom>
          <a:blipFill dpi="0"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004A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4000"/>
              </a:lnSpc>
            </a:pPr>
            <a:r>
              <a:rPr lang="en-GB" b="1" dirty="0">
                <a:solidFill>
                  <a:srgbClr val="253746"/>
                </a:solidFill>
                <a:latin typeface="Myriad Pro Light" panose="020B0603030403020204" pitchFamily="34" charset="0"/>
              </a:rPr>
              <a:t>The number of counters is the same!</a:t>
            </a:r>
          </a:p>
        </p:txBody>
      </p:sp>
      <p:pic>
        <p:nvPicPr>
          <p:cNvPr id="4" name="lesson ender">
            <a:hlinkClick r:id="" action="ppaction://media"/>
            <a:extLst>
              <a:ext uri="{FF2B5EF4-FFF2-40B4-BE49-F238E27FC236}">
                <a16:creationId xmlns:a16="http://schemas.microsoft.com/office/drawing/2014/main" id="{EBA85BBB-E443-4FEA-8776-05624D3C58F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3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1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</TotalTime>
  <Words>330</Words>
  <Application>Microsoft Office PowerPoint</Application>
  <PresentationFormat>On-screen Show (4:3)</PresentationFormat>
  <Paragraphs>68</Paragraphs>
  <Slides>5</Slides>
  <Notes>5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Rachel Bernard</cp:lastModifiedBy>
  <cp:revision>254</cp:revision>
  <dcterms:created xsi:type="dcterms:W3CDTF">2018-09-13T11:08:58Z</dcterms:created>
  <dcterms:modified xsi:type="dcterms:W3CDTF">2022-01-25T17:11:28Z</dcterms:modified>
</cp:coreProperties>
</file>