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7" r:id="rId4"/>
    <p:sldId id="273" r:id="rId5"/>
    <p:sldId id="270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6" autoAdjust="0"/>
    <p:restoredTop sz="94626" autoAdjust="0"/>
  </p:normalViewPr>
  <p:slideViewPr>
    <p:cSldViewPr snapToGrid="0">
      <p:cViewPr varScale="1">
        <p:scale>
          <a:sx n="37" d="100"/>
          <a:sy n="37" d="100"/>
        </p:scale>
        <p:origin x="880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.png"/><Relationship Id="rId5" Type="http://schemas.microsoft.com/office/2007/relationships/media" Target="../media/media3.m4a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6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10" Type="http://schemas.openxmlformats.org/officeDocument/2006/relationships/image" Target="../media/image1.png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9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5" Type="http://schemas.microsoft.com/office/2007/relationships/media" Target="../media/media10.m4a"/><Relationship Id="rId10" Type="http://schemas.openxmlformats.org/officeDocument/2006/relationships/image" Target="../media/image1.png"/><Relationship Id="rId4" Type="http://schemas.openxmlformats.org/officeDocument/2006/relationships/audio" Target="../media/media9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2.m4a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openxmlformats.org/officeDocument/2006/relationships/image" Target="../media/image5.png"/><Relationship Id="rId3" Type="http://schemas.microsoft.com/office/2007/relationships/media" Target="../media/media14.m4a"/><Relationship Id="rId7" Type="http://schemas.microsoft.com/office/2007/relationships/media" Target="../media/media16.m4a"/><Relationship Id="rId12" Type="http://schemas.openxmlformats.org/officeDocument/2006/relationships/notesSlide" Target="../notesSlides/notesSlide5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openxmlformats.org/officeDocument/2006/relationships/slideLayout" Target="../slideLayouts/slideLayout7.xml"/><Relationship Id="rId5" Type="http://schemas.microsoft.com/office/2007/relationships/media" Target="../media/media15.m4a"/><Relationship Id="rId10" Type="http://schemas.openxmlformats.org/officeDocument/2006/relationships/audio" Target="../media/media17.m4a"/><Relationship Id="rId4" Type="http://schemas.openxmlformats.org/officeDocument/2006/relationships/audio" Target="../media/media14.m4a"/><Relationship Id="rId9" Type="http://schemas.microsoft.com/office/2007/relationships/media" Target="../media/media17.m4a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8110" y="2405575"/>
            <a:ext cx="6274007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</a:rPr>
              <a:t>Noun Phrases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4612" y="3733444"/>
            <a:ext cx="240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3399"/>
                </a:solidFill>
              </a:rPr>
              <a:t>Adjectives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7999" y="4390068"/>
            <a:ext cx="3847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FF00"/>
                </a:solidFill>
              </a:rPr>
              <a:t>Being specific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8281" y="1520618"/>
            <a:ext cx="19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Nouns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9093" y="1395505"/>
            <a:ext cx="217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Adverbs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03065" y="1030310"/>
            <a:ext cx="2567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00FF"/>
                </a:solidFill>
              </a:rPr>
              <a:t>Describing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42471" y="3331882"/>
            <a:ext cx="246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60066"/>
                </a:solidFill>
              </a:rPr>
              <a:t>Imagining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9264" y="5095214"/>
            <a:ext cx="413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Creating a picture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FA93834-A8DB-F04F-9642-028F61390C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5587" y="541606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E6062B7-E15C-DD44-8F07-C3A15515BC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77213" y="541606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F08301B-D904-4045-BBDC-14D36845142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16135" y="5185730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71D9788-961E-994B-851D-306189CBF4B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61296" y="5117743"/>
            <a:ext cx="953639" cy="9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0764 L -0.01718 0.06227 C -0.00898 0.07454 0.00339 0.08149 0.01641 0.08149 C 0.03125 0.08149 0.04297 0.07454 0.0513 0.06227 L 0.09102 0.00764 " pathEditMode="relative" rAng="0" ptsTypes="AAAAA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75 -0.25046 L -0.14375 -0.25046 C -0.08776 -0.25046 -0.01875 -0.18148 -0.01875 -0.12546 L -0.01875 -0.00046 " pathEditMode="relative" rAng="0" ptsTypes="AAAA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58 -0.11088 L -0.10886 -0.11088 C -0.06016 -0.11088 1.66667E-6 -0.08033 1.66667E-6 -0.05556 L 1.66667E-6 1.48148E-6 " pathEditMode="relative" rAng="0" ptsTypes="AAAA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8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3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3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5" grpId="1"/>
      <p:bldP spid="7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6192" y="2962982"/>
            <a:ext cx="3888384" cy="2874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3729" y="639032"/>
            <a:ext cx="202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Nouns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19238" y="1347106"/>
            <a:ext cx="84716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</a:t>
            </a:r>
            <a:r>
              <a:rPr lang="en-GB" sz="2800" u="sng" dirty="0"/>
              <a:t>noun</a:t>
            </a:r>
            <a:r>
              <a:rPr lang="en-GB" sz="2800" dirty="0"/>
              <a:t> names a person, place, idea, thing or feeling.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9338" y="2013725"/>
            <a:ext cx="653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In front of a noun, we often have one of 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2011" y="1982522"/>
            <a:ext cx="672353" cy="523220"/>
          </a:xfrm>
          <a:prstGeom prst="rect">
            <a:avLst/>
          </a:prstGeom>
          <a:ln w="28575" cmpd="sng">
            <a:solidFill>
              <a:srgbClr val="5B9BD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39578" y="1985867"/>
            <a:ext cx="908423" cy="523220"/>
          </a:xfrm>
          <a:prstGeom prst="rect">
            <a:avLst/>
          </a:prstGeom>
          <a:ln w="28575" cmpd="sng">
            <a:solidFill>
              <a:srgbClr val="5B9BD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51397" y="1985866"/>
            <a:ext cx="1013011" cy="523220"/>
          </a:xfrm>
          <a:prstGeom prst="rect">
            <a:avLst/>
          </a:prstGeom>
          <a:ln w="28575" cmpd="sng">
            <a:solidFill>
              <a:srgbClr val="5B9BD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the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248574" y="4619468"/>
            <a:ext cx="3315375" cy="1162762"/>
          </a:xfrm>
          <a:prstGeom prst="wedgeRectCallout">
            <a:avLst>
              <a:gd name="adj1" fmla="val 71110"/>
              <a:gd name="adj2" fmla="val -20903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George</a:t>
            </a:r>
            <a:r>
              <a:rPr lang="en-US" sz="2800" dirty="0"/>
              <a:t> had a </a:t>
            </a:r>
            <a:r>
              <a:rPr lang="en-US" sz="2800" dirty="0">
                <a:solidFill>
                  <a:srgbClr val="FF0000"/>
                </a:solidFill>
              </a:rPr>
              <a:t>feeling</a:t>
            </a:r>
            <a:r>
              <a:rPr lang="en-US" sz="2800" dirty="0"/>
              <a:t> of </a:t>
            </a:r>
            <a:r>
              <a:rPr lang="en-US" sz="2800" dirty="0">
                <a:solidFill>
                  <a:srgbClr val="FF0000"/>
                </a:solidFill>
              </a:rPr>
              <a:t>excitement</a:t>
            </a:r>
            <a:r>
              <a:rPr lang="en-US" sz="2800" dirty="0"/>
              <a:t>.  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833546" y="2902778"/>
            <a:ext cx="3074408" cy="1162762"/>
          </a:xfrm>
          <a:prstGeom prst="wedgeRectCallout">
            <a:avLst>
              <a:gd name="adj1" fmla="val 93162"/>
              <a:gd name="adj2" fmla="val 6983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dragon</a:t>
            </a:r>
            <a:r>
              <a:rPr lang="en-US" sz="2800" dirty="0"/>
              <a:t> flew over a </a:t>
            </a:r>
            <a:r>
              <a:rPr lang="en-US" sz="2800" dirty="0">
                <a:solidFill>
                  <a:srgbClr val="FF0000"/>
                </a:solidFill>
              </a:rPr>
              <a:t>mountain</a:t>
            </a:r>
            <a:r>
              <a:rPr lang="en-US" sz="2800" dirty="0"/>
              <a:t>.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9182071" y="3138152"/>
            <a:ext cx="2118428" cy="1550521"/>
          </a:xfrm>
          <a:prstGeom prst="wedgeRectCallout">
            <a:avLst>
              <a:gd name="adj1" fmla="val -63331"/>
              <a:gd name="adj2" fmla="val 92306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bird</a:t>
            </a:r>
            <a:r>
              <a:rPr lang="en-US" sz="2800" dirty="0"/>
              <a:t> heard the </a:t>
            </a:r>
            <a:r>
              <a:rPr lang="en-US" sz="2800" dirty="0">
                <a:solidFill>
                  <a:srgbClr val="FF0000"/>
                </a:solidFill>
              </a:rPr>
              <a:t>sound</a:t>
            </a:r>
            <a:r>
              <a:rPr lang="en-US" sz="2800" dirty="0"/>
              <a:t> of the </a:t>
            </a:r>
            <a:r>
              <a:rPr lang="en-US" sz="2800" dirty="0">
                <a:solidFill>
                  <a:srgbClr val="FF0000"/>
                </a:solidFill>
              </a:rPr>
              <a:t>dragon</a:t>
            </a:r>
            <a:r>
              <a:rPr lang="en-US" sz="2800" dirty="0"/>
              <a:t>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034F501-7CB6-9446-9DF0-35F0CA1C7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35201" y="763810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639CA6D-3A5A-8440-AD05-BA438545F7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74200" y="826910"/>
            <a:ext cx="683702" cy="683702"/>
          </a:xfrm>
          <a:prstGeom prst="rect">
            <a:avLst/>
          </a:prstGeom>
        </p:spPr>
      </p:pic>
      <p:pic>
        <p:nvPicPr>
          <p:cNvPr id="12" name="Online Media 1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F667044-7DB6-BA4E-9902-6878F1F843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58008" y="50961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7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4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8" grpId="0"/>
      <p:bldP spid="9" grpId="0" animBg="1"/>
      <p:bldP spid="10" grpId="0" animBg="1"/>
      <p:bldP spid="11" grpId="0" animBg="1"/>
      <p:bldP spid="5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3964" y="689230"/>
            <a:ext cx="278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Adjectives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567452" y="4783981"/>
            <a:ext cx="652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00FF"/>
                </a:solidFill>
              </a:rPr>
              <a:t>You can have several adjectives together</a:t>
            </a:r>
            <a:r>
              <a:rPr lang="mr-IN" sz="2800" i="1" dirty="0">
                <a:solidFill>
                  <a:srgbClr val="0000FF"/>
                </a:solidFill>
              </a:rPr>
              <a:t>…</a:t>
            </a:r>
            <a:r>
              <a:rPr lang="en-GB" sz="2800" i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6472" y="1449294"/>
            <a:ext cx="46765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 </a:t>
            </a:r>
            <a:r>
              <a:rPr lang="en-GB" sz="2800" b="1" dirty="0">
                <a:solidFill>
                  <a:srgbClr val="FF3399"/>
                </a:solidFill>
              </a:rPr>
              <a:t>adjective</a:t>
            </a:r>
            <a:r>
              <a:rPr lang="en-GB" sz="2800" dirty="0"/>
              <a:t> describes a </a:t>
            </a:r>
            <a:r>
              <a:rPr lang="en-GB" sz="2800" dirty="0">
                <a:solidFill>
                  <a:srgbClr val="FF0000"/>
                </a:solidFill>
              </a:rPr>
              <a:t>noun</a:t>
            </a:r>
            <a:r>
              <a:rPr lang="en-GB" sz="2800" dirty="0"/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2234" y="2121646"/>
            <a:ext cx="576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3399"/>
                </a:solidFill>
              </a:rPr>
              <a:t>Adjectives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can come beside the </a:t>
            </a:r>
            <a:r>
              <a:rPr lang="en-GB" sz="2800" dirty="0">
                <a:solidFill>
                  <a:srgbClr val="FF0000"/>
                </a:solidFill>
              </a:rPr>
              <a:t>noun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2570" y="3954114"/>
            <a:ext cx="1392988" cy="523220"/>
          </a:xfrm>
          <a:prstGeom prst="rect">
            <a:avLst/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dragon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47144" y="2839257"/>
            <a:ext cx="957958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fire.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15294" y="2839617"/>
            <a:ext cx="1545384" cy="523220"/>
          </a:xfrm>
          <a:prstGeom prst="rect">
            <a:avLst/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breathes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661" y="2122363"/>
            <a:ext cx="52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or they can complete a sentence.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6134" y="2842511"/>
            <a:ext cx="875550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05580" y="3961336"/>
            <a:ext cx="2940674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3399"/>
                </a:solidFill>
              </a:rPr>
              <a:t>scary </a:t>
            </a:r>
            <a:r>
              <a:rPr lang="en-US" sz="2800" dirty="0">
                <a:solidFill>
                  <a:srgbClr val="000000"/>
                </a:solidFill>
              </a:rPr>
              <a:t>but</a:t>
            </a:r>
            <a:r>
              <a:rPr lang="en-US" sz="2800" b="1" dirty="0">
                <a:solidFill>
                  <a:srgbClr val="FF3399"/>
                </a:solidFill>
              </a:rPr>
              <a:t> stupid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48075" y="2841890"/>
            <a:ext cx="1449423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dragon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79273" y="2846575"/>
            <a:ext cx="2201591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3399"/>
                </a:solidFill>
              </a:rPr>
              <a:t>fierce</a:t>
            </a:r>
            <a:r>
              <a:rPr lang="en-US" sz="2800" b="1" dirty="0">
                <a:solidFill>
                  <a:schemeClr val="tx1"/>
                </a:solidFill>
              </a:rPr>
              <a:t>,</a:t>
            </a:r>
            <a:r>
              <a:rPr lang="en-US" sz="2800" b="1" dirty="0">
                <a:solidFill>
                  <a:srgbClr val="FF3399"/>
                </a:solidFill>
              </a:rPr>
              <a:t> green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31838" y="3957846"/>
            <a:ext cx="1598461" cy="523220"/>
          </a:xfrm>
          <a:prstGeom prst="rect">
            <a:avLst/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seemed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591585" y="5538419"/>
            <a:ext cx="3587169" cy="596679"/>
          </a:xfrm>
          <a:prstGeom prst="wedgeRoundRectCallout">
            <a:avLst>
              <a:gd name="adj1" fmla="val 38586"/>
              <a:gd name="adj2" fmla="val -9431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fierce</a:t>
            </a:r>
            <a:r>
              <a:rPr lang="en-US" sz="2800" b="1" dirty="0">
                <a:solidFill>
                  <a:srgbClr val="FF0000"/>
                </a:solidFill>
              </a:rPr>
              <a:t>,</a:t>
            </a:r>
            <a:r>
              <a:rPr lang="en-US" sz="2400" dirty="0"/>
              <a:t> green dragon</a:t>
            </a:r>
            <a:r>
              <a:rPr lang="mr-IN" sz="2400" dirty="0"/>
              <a:t>…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31972" y="5395366"/>
            <a:ext cx="454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00FF"/>
                </a:solidFill>
              </a:rPr>
              <a:t>But then you need a comma.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42992" y="3958778"/>
            <a:ext cx="875550" cy="523220"/>
          </a:xfrm>
          <a:prstGeom prst="rect">
            <a:avLst/>
          </a:prstGeom>
          <a:solidFill>
            <a:srgbClr val="BDD7EE"/>
          </a:solidFill>
          <a:ln w="6350" cmpd="sng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</a:t>
            </a:r>
          </a:p>
        </p:txBody>
      </p:sp>
      <p:pic>
        <p:nvPicPr>
          <p:cNvPr id="27" name="Picture 26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534" y="2939481"/>
            <a:ext cx="3169021" cy="24492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EA02471-788C-C946-93C8-87F453C012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5979" y="646406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0C4BF5E-9499-744D-88B7-F0BC139B4F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79214" y="636494"/>
            <a:ext cx="812800" cy="812800"/>
          </a:xfrm>
          <a:prstGeom prst="rect">
            <a:avLst/>
          </a:prstGeom>
        </p:spPr>
      </p:pic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10D8A9-B7A6-B14F-96A2-CA1155E3572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22449" y="6464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2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5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04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4" grpId="0"/>
      <p:bldP spid="8" grpId="0"/>
      <p:bldP spid="9" grpId="0" animBg="1"/>
      <p:bldP spid="10" grpId="0" animBg="1"/>
      <p:bldP spid="11" grpId="0" animBg="1"/>
      <p:bldP spid="5" grpId="0"/>
      <p:bldP spid="20" grpId="0" animBg="1"/>
      <p:bldP spid="21" grpId="0" animBg="1"/>
      <p:bldP spid="26" grpId="0" animBg="1"/>
      <p:bldP spid="16" grpId="0" animBg="1"/>
      <p:bldP spid="16" grpId="1" animBg="1"/>
      <p:bldP spid="23" grpId="0" animBg="1"/>
      <p:bldP spid="1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3964" y="689230"/>
            <a:ext cx="278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Adjectives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6472" y="1449294"/>
            <a:ext cx="46765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3399"/>
                </a:solidFill>
              </a:rPr>
              <a:t>Adjectives</a:t>
            </a:r>
            <a:r>
              <a:rPr lang="en-GB" sz="2800" dirty="0"/>
              <a:t> describe </a:t>
            </a:r>
            <a:r>
              <a:rPr lang="en-GB" sz="2800" dirty="0">
                <a:solidFill>
                  <a:srgbClr val="FF0000"/>
                </a:solidFill>
              </a:rPr>
              <a:t>nouns</a:t>
            </a:r>
            <a:r>
              <a:rPr lang="en-GB" sz="2800" dirty="0"/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2234" y="2121646"/>
            <a:ext cx="576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3399"/>
                </a:solidFill>
              </a:rPr>
              <a:t>Adjectives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can come beside the </a:t>
            </a:r>
            <a:r>
              <a:rPr lang="en-GB" sz="2800" dirty="0">
                <a:solidFill>
                  <a:srgbClr val="FF0000"/>
                </a:solidFill>
              </a:rPr>
              <a:t>noun.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3683" y="2942052"/>
            <a:ext cx="4156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3399"/>
                </a:solidFill>
              </a:rPr>
              <a:t>Adjectives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can complete a sentence.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042" y="2832368"/>
            <a:ext cx="208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dragon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040205" y="2836291"/>
            <a:ext cx="3045129" cy="581381"/>
          </a:xfrm>
          <a:prstGeom prst="wedgeRoundRectCallout">
            <a:avLst>
              <a:gd name="adj1" fmla="val -65731"/>
              <a:gd name="adj2" fmla="val 25658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sort of dragon?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2476" y="3572033"/>
            <a:ext cx="413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huge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en-US" sz="2800" dirty="0"/>
              <a:t> terrifying dragon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5515602" y="3598710"/>
            <a:ext cx="1500234" cy="581381"/>
          </a:xfrm>
          <a:prstGeom prst="wedgeRoundRectCallout">
            <a:avLst>
              <a:gd name="adj1" fmla="val -93271"/>
              <a:gd name="adj2" fmla="val -658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Go on</a:t>
            </a:r>
            <a:r>
              <a:rPr lang="mr-IN" sz="2400" dirty="0"/>
              <a:t>…</a:t>
            </a:r>
            <a:endParaRPr lang="en-US" sz="24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5793037" y="4362703"/>
            <a:ext cx="3814015" cy="581381"/>
          </a:xfrm>
          <a:prstGeom prst="wedgeRoundRectCallout">
            <a:avLst>
              <a:gd name="adj1" fmla="val -65731"/>
              <a:gd name="adj2" fmla="val 25658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did the dragon feel?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3361" y="4189892"/>
            <a:ext cx="504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huge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en-US" sz="2800" dirty="0"/>
              <a:t> terrifying dragon felt</a:t>
            </a:r>
            <a:r>
              <a:rPr lang="mr-IN" sz="2800" dirty="0"/>
              <a:t>…</a:t>
            </a:r>
            <a:r>
              <a:rPr lang="en-US" sz="2800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80164" y="5080590"/>
            <a:ext cx="631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huge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en-US" sz="2800" dirty="0"/>
              <a:t> terrifying dragon felt puzzled.</a:t>
            </a:r>
          </a:p>
        </p:txBody>
      </p:sp>
      <p:sp>
        <p:nvSpPr>
          <p:cNvPr id="30" name="Cloud Callout 29"/>
          <p:cNvSpPr/>
          <p:nvPr/>
        </p:nvSpPr>
        <p:spPr>
          <a:xfrm>
            <a:off x="247777" y="5015883"/>
            <a:ext cx="3320569" cy="1132163"/>
          </a:xfrm>
          <a:prstGeom prst="cloudCallout">
            <a:avLst>
              <a:gd name="adj1" fmla="val 35388"/>
              <a:gd name="adj2" fmla="val -7926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Can you spot the adjectives?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17335" y="5640192"/>
            <a:ext cx="638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FF3399"/>
                </a:solidFill>
              </a:rPr>
              <a:t>huge</a:t>
            </a:r>
            <a:r>
              <a:rPr lang="en-US" sz="2800" dirty="0">
                <a:solidFill>
                  <a:srgbClr val="000000"/>
                </a:solidFill>
              </a:rPr>
              <a:t>,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3399"/>
                </a:solidFill>
              </a:rPr>
              <a:t>terrifying</a:t>
            </a:r>
            <a:r>
              <a:rPr lang="en-US" sz="2800" dirty="0"/>
              <a:t> dragon felt </a:t>
            </a:r>
            <a:r>
              <a:rPr lang="en-US" sz="2800" b="1" dirty="0">
                <a:solidFill>
                  <a:srgbClr val="FF3399"/>
                </a:solidFill>
              </a:rPr>
              <a:t>puzzled</a:t>
            </a:r>
            <a:r>
              <a:rPr lang="en-US" sz="2800" dirty="0"/>
              <a:t>.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0457" y="586084"/>
            <a:ext cx="3643630" cy="2374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F34B614-2F0B-7F40-AEDE-4A597F4B5B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6472" y="559314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07E5CA7-B76C-6340-AB03-20988561EB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99343" y="5366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8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  <p:bldP spid="5" grpId="0"/>
      <p:bldP spid="6" grpId="0"/>
      <p:bldP spid="13" grpId="0" animBg="1"/>
      <p:bldP spid="22" grpId="0"/>
      <p:bldP spid="25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3964" y="689230"/>
            <a:ext cx="278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Adverbs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4525" y="1339350"/>
            <a:ext cx="1041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Adverbs add to adjectives – they tell us more about the description.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53971" y="5347740"/>
            <a:ext cx="3534081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B0F0"/>
                </a:solidFill>
              </a:rPr>
              <a:t>really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FF3399"/>
                </a:solidFill>
              </a:rPr>
              <a:t>smart</a:t>
            </a:r>
            <a:r>
              <a:rPr lang="en-US" sz="2400" dirty="0">
                <a:solidFill>
                  <a:srgbClr val="000000"/>
                </a:solidFill>
              </a:rPr>
              <a:t> princess outwitted the dragon.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8404" y="2112545"/>
            <a:ext cx="2670434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rgbClr val="FF3399"/>
                </a:solidFill>
              </a:rPr>
              <a:t>silly</a:t>
            </a:r>
            <a:r>
              <a:rPr lang="en-US" sz="2400" dirty="0">
                <a:solidFill>
                  <a:schemeClr val="tx1"/>
                </a:solidFill>
              </a:rPr>
              <a:t> dragon...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86193" y="2947428"/>
            <a:ext cx="3044948" cy="422557"/>
          </a:xfrm>
          <a:prstGeom prst="wedgeRoundRectCallout">
            <a:avLst>
              <a:gd name="adj1" fmla="val -2114"/>
              <a:gd name="adj2" fmla="val -102376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How silly is the dragon?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1528" y="4288119"/>
            <a:ext cx="1524001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extremely</a:t>
            </a:r>
            <a:r>
              <a:rPr lang="en-US" sz="24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990" y="3588871"/>
            <a:ext cx="36575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We can choose an adverb.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27107" y="4432760"/>
            <a:ext cx="1042895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really</a:t>
            </a:r>
            <a:r>
              <a:rPr lang="en-US" sz="24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3791" y="2108172"/>
            <a:ext cx="314264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FF3399"/>
                </a:solidFill>
              </a:rPr>
              <a:t>smart</a:t>
            </a:r>
            <a:r>
              <a:rPr lang="en-US" sz="2400" dirty="0">
                <a:solidFill>
                  <a:srgbClr val="000000"/>
                </a:solidFill>
              </a:rPr>
              <a:t> princess …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184766" y="3005593"/>
            <a:ext cx="3517158" cy="415365"/>
          </a:xfrm>
          <a:prstGeom prst="wedgeRoundRectCallout">
            <a:avLst>
              <a:gd name="adj1" fmla="val -3306"/>
              <a:gd name="adj2" fmla="val -146151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How smart is the princess?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37224" y="4276164"/>
            <a:ext cx="1027954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very</a:t>
            </a:r>
            <a:r>
              <a:rPr lang="en-US" sz="2400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78941" y="4273178"/>
            <a:ext cx="1524000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unusually</a:t>
            </a:r>
            <a:r>
              <a:rPr lang="en-US" sz="24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3389" y="4951506"/>
            <a:ext cx="440166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Now we can finish the sentence.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0165" y="5537063"/>
            <a:ext cx="6037338" cy="461665"/>
          </a:xfrm>
          <a:prstGeom prst="rect">
            <a:avLst/>
          </a:prstGeom>
          <a:ln w="28575" cmpd="sng">
            <a:solidFill>
              <a:srgbClr val="4F81BD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rgbClr val="00B0F0"/>
                </a:solidFill>
              </a:rPr>
              <a:t>extremely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FF3399"/>
                </a:solidFill>
              </a:rPr>
              <a:t>silly </a:t>
            </a:r>
            <a:r>
              <a:rPr lang="en-US" sz="2400" dirty="0">
                <a:solidFill>
                  <a:schemeClr val="tx1"/>
                </a:solidFill>
              </a:rPr>
              <a:t>dragon </a:t>
            </a:r>
            <a:r>
              <a:rPr lang="en-US" sz="2400" dirty="0">
                <a:solidFill>
                  <a:srgbClr val="000000"/>
                </a:solidFill>
              </a:rPr>
              <a:t>tired himself out. 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8407371" y="2927707"/>
            <a:ext cx="1574261" cy="915810"/>
          </a:xfrm>
          <a:prstGeom prst="wedgeRoundRectCallout">
            <a:avLst>
              <a:gd name="adj1" fmla="val 46954"/>
              <a:gd name="adj2" fmla="val -11191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Now try it yourself!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13086" y="4435748"/>
            <a:ext cx="2289363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exceptionally</a:t>
            </a:r>
            <a:r>
              <a:rPr lang="en-US" sz="2400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46696" y="4435748"/>
            <a:ext cx="1253218" cy="461665"/>
          </a:xfrm>
          <a:prstGeom prst="rect">
            <a:avLst/>
          </a:prstGeom>
          <a:ln w="28575" cmpd="sng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quite</a:t>
            </a:r>
            <a:r>
              <a:rPr lang="en-US" sz="2400" dirty="0"/>
              <a:t> </a:t>
            </a:r>
          </a:p>
        </p:txBody>
      </p:sp>
      <p:pic>
        <p:nvPicPr>
          <p:cNvPr id="29" name="Picture 28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30359" y="1863526"/>
            <a:ext cx="1473200" cy="234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3A0630A-E61A-4545-8B42-4048F99064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8438" y="480360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FCEDFC2-8420-754C-B1C5-846C1B7414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18939" y="493362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DAC5223-2D7D-6942-95DC-B86B02F1043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36017" y="481698"/>
            <a:ext cx="812800" cy="812800"/>
          </a:xfrm>
          <a:prstGeom prst="rect">
            <a:avLst/>
          </a:prstGeom>
        </p:spPr>
      </p:pic>
      <p:pic>
        <p:nvPicPr>
          <p:cNvPr id="10" name="Online Media 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E79D0DA-FF66-5142-85E2-66C7205D33D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40296" y="532965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8711D22-39E3-5644-AD34-E212EC398F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557374" y="5227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8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2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1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8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9" grpId="0" animBg="1"/>
      <p:bldP spid="21" grpId="0" animBg="1"/>
      <p:bldP spid="6" grpId="0" animBg="1"/>
      <p:bldP spid="14" grpId="0" animBg="1"/>
      <p:bldP spid="22" grpId="0"/>
      <p:bldP spid="22" grpId="1"/>
      <p:bldP spid="24" grpId="0" animBg="1"/>
      <p:bldP spid="16" grpId="0" animBg="1"/>
      <p:bldP spid="17" grpId="0" animBg="1"/>
      <p:bldP spid="18" grpId="0" animBg="1"/>
      <p:bldP spid="19" grpId="0" animBg="1"/>
      <p:bldP spid="20" grpId="0"/>
      <p:bldP spid="26" grpId="0" animBg="1"/>
      <p:bldP spid="27" grpId="0" animBg="1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07549" y="3893126"/>
            <a:ext cx="5890184" cy="70788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660066"/>
                </a:solidFill>
              </a:rPr>
              <a:t>The ____  </a:t>
            </a:r>
            <a:r>
              <a:rPr lang="en-GB" sz="4000" dirty="0">
                <a:solidFill>
                  <a:srgbClr val="FF3399"/>
                </a:solidFill>
              </a:rPr>
              <a:t>relieved</a:t>
            </a:r>
            <a:r>
              <a:rPr lang="en-GB" sz="4000" dirty="0">
                <a:solidFill>
                  <a:srgbClr val="660066"/>
                </a:solidFill>
              </a:rPr>
              <a:t> princess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297" y="642578"/>
            <a:ext cx="5894397" cy="801951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rgbClr val="00B0F0"/>
                </a:solidFill>
              </a:rPr>
              <a:t>Using adverbs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26933" y="5382912"/>
            <a:ext cx="763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660066"/>
                </a:solidFill>
              </a:rPr>
              <a:t>An _________ </a:t>
            </a:r>
            <a:r>
              <a:rPr lang="en-GB" sz="4000" dirty="0">
                <a:solidFill>
                  <a:srgbClr val="FF3399"/>
                </a:solidFill>
              </a:rPr>
              <a:t>unusual</a:t>
            </a:r>
            <a:r>
              <a:rPr lang="en-GB" sz="4000" dirty="0">
                <a:solidFill>
                  <a:srgbClr val="660066"/>
                </a:solidFill>
              </a:rPr>
              <a:t> story ending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2668" y="2963628"/>
            <a:ext cx="7010399" cy="70788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660066"/>
                </a:solidFill>
              </a:rPr>
              <a:t>An ________  </a:t>
            </a:r>
            <a:r>
              <a:rPr lang="en-GB" sz="4000" dirty="0">
                <a:solidFill>
                  <a:srgbClr val="FF3399"/>
                </a:solidFill>
              </a:rPr>
              <a:t>horrid</a:t>
            </a:r>
            <a:r>
              <a:rPr lang="en-GB" sz="4000" dirty="0">
                <a:solidFill>
                  <a:srgbClr val="660066"/>
                </a:solidFill>
              </a:rPr>
              <a:t> thing to say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079067" y="2043900"/>
            <a:ext cx="5334000" cy="70788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60066"/>
                </a:solidFill>
              </a:rPr>
              <a:t>A_______   </a:t>
            </a:r>
            <a:r>
              <a:rPr lang="en-US" sz="4000" dirty="0">
                <a:solidFill>
                  <a:srgbClr val="FF3399"/>
                </a:solidFill>
              </a:rPr>
              <a:t>stupid </a:t>
            </a:r>
            <a:r>
              <a:rPr lang="en-US" sz="4000" dirty="0">
                <a:solidFill>
                  <a:srgbClr val="660066"/>
                </a:solidFill>
              </a:rPr>
              <a:t>prince 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6868802" y="660400"/>
            <a:ext cx="4621254" cy="1009172"/>
          </a:xfrm>
          <a:prstGeom prst="wedgeRectCallout">
            <a:avLst>
              <a:gd name="adj1" fmla="val -62447"/>
              <a:gd name="adj2" fmla="val 51214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Add an </a:t>
            </a:r>
            <a:r>
              <a:rPr lang="en-US" sz="2800" dirty="0">
                <a:solidFill>
                  <a:srgbClr val="00B0F0"/>
                </a:solidFill>
              </a:rPr>
              <a:t>adverb</a:t>
            </a:r>
            <a:r>
              <a:rPr lang="en-US" sz="2800" dirty="0"/>
              <a:t> to tell us more about each description.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22571" y="2046720"/>
            <a:ext cx="2478947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660066"/>
                </a:solidFill>
              </a:rPr>
              <a:t>An</a:t>
            </a:r>
            <a:r>
              <a:rPr lang="en-US" sz="4000" dirty="0">
                <a:solidFill>
                  <a:srgbClr val="00B0F0"/>
                </a:solidFill>
              </a:rPr>
              <a:t> awfully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12267" y="2938996"/>
            <a:ext cx="2350089" cy="70788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absolutely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26177" y="5383056"/>
            <a:ext cx="2478947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extremely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91684" y="3892621"/>
            <a:ext cx="1361892" cy="70788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quite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7578" y="5189477"/>
            <a:ext cx="2759889" cy="10156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Hint! </a:t>
            </a:r>
          </a:p>
          <a:p>
            <a:pPr algn="ctr"/>
            <a:r>
              <a:rPr lang="en-US" sz="2000" b="1" dirty="0">
                <a:solidFill>
                  <a:srgbClr val="660066"/>
                </a:solidFill>
              </a:rPr>
              <a:t>Try your adverb out. Does it make sense? 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866" y="1627716"/>
            <a:ext cx="3031067" cy="3266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B43401-54B0-3044-97A1-E2A4E8980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8282" y="5840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20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11120</TotalTime>
  <Words>318</Words>
  <Application>Microsoft Office PowerPoint</Application>
  <PresentationFormat>Widescreen</PresentationFormat>
  <Paragraphs>81</Paragraphs>
  <Slides>6</Slides>
  <Notes>6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Noun Phrases</vt:lpstr>
      <vt:lpstr>PowerPoint Presentation</vt:lpstr>
      <vt:lpstr>PowerPoint Presentation</vt:lpstr>
      <vt:lpstr>PowerPoint Presentation</vt:lpstr>
      <vt:lpstr>PowerPoint Presentation</vt:lpstr>
      <vt:lpstr>Using adverbs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Rachel Bernard</cp:lastModifiedBy>
  <cp:revision>158</cp:revision>
  <dcterms:created xsi:type="dcterms:W3CDTF">2013-08-23T07:43:20Z</dcterms:created>
  <dcterms:modified xsi:type="dcterms:W3CDTF">2022-01-25T09:15:06Z</dcterms:modified>
</cp:coreProperties>
</file>