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5" r:id="rId10"/>
    <p:sldId id="264" r:id="rId11"/>
    <p:sldId id="266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A10FF-6CDE-4A3E-B2C4-D38D127590A6}" type="datetimeFigureOut">
              <a:rPr lang="en-GB" smtClean="0"/>
              <a:t>13/07/2021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8B92A-A2CB-4F5F-B428-D4252698B4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182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dirty="0"/>
              <a:t>Hello and Welcome to Class 2 meet the teacher</a:t>
            </a:r>
          </a:p>
          <a:p>
            <a:endParaRPr lang="en-GB" sz="1600" dirty="0"/>
          </a:p>
          <a:p>
            <a:r>
              <a:rPr lang="en-GB" sz="1600" dirty="0"/>
              <a:t>I’m Mrs Bernard and I will be you child’s or children’s teacher this coming year.</a:t>
            </a:r>
          </a:p>
          <a:p>
            <a:endParaRPr lang="en-GB" sz="1600" dirty="0"/>
          </a:p>
          <a:p>
            <a:endParaRPr lang="en-GB" sz="1600" dirty="0"/>
          </a:p>
          <a:p>
            <a:r>
              <a:rPr lang="en-GB" sz="1600" dirty="0"/>
              <a:t>The purpose of this meeting is to give you an opportunity to…</a:t>
            </a:r>
          </a:p>
          <a:p>
            <a:r>
              <a:rPr lang="en-GB" sz="1600" dirty="0"/>
              <a:t>meet me </a:t>
            </a:r>
          </a:p>
          <a:p>
            <a:r>
              <a:rPr lang="en-GB" sz="1600" dirty="0"/>
              <a:t>Learn about the expectations of class 2</a:t>
            </a:r>
          </a:p>
          <a:p>
            <a:r>
              <a:rPr lang="en-GB" sz="1600" dirty="0"/>
              <a:t>Hear about what the children are going to be up to this year</a:t>
            </a:r>
          </a:p>
          <a:p>
            <a:r>
              <a:rPr lang="en-GB" sz="1600" dirty="0"/>
              <a:t>and learn how you can help at home.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18B92A-A2CB-4F5F-B428-D4252698B4B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584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Everything we do in Class 2 is based around our school vision</a:t>
            </a:r>
          </a:p>
          <a:p>
            <a:endParaRPr lang="en-GB" dirty="0"/>
          </a:p>
          <a:p>
            <a:r>
              <a:rPr lang="en-GB" dirty="0"/>
              <a:t>From small beginnings come great things</a:t>
            </a:r>
          </a:p>
          <a:p>
            <a:endParaRPr lang="en-GB" dirty="0"/>
          </a:p>
          <a:p>
            <a:r>
              <a:rPr lang="en-GB" dirty="0"/>
              <a:t>Which comes from the parable of the mustard seed. Mathew 13:31-32</a:t>
            </a:r>
          </a:p>
          <a:p>
            <a:endParaRPr lang="en-GB" dirty="0"/>
          </a:p>
          <a:p>
            <a:r>
              <a:rPr lang="en-GB" dirty="0"/>
              <a:t>Our vision is to provide a happy, safe and high quality education with Christian and British values.</a:t>
            </a:r>
          </a:p>
          <a:p>
            <a:endParaRPr lang="en-GB" dirty="0"/>
          </a:p>
          <a:p>
            <a:r>
              <a:rPr lang="en-GB" dirty="0"/>
              <a:t>Being a small school we can provide a balance of individualised learning combined with the pastoral and emotional needs children need to learn and grow. </a:t>
            </a:r>
          </a:p>
          <a:p>
            <a:endParaRPr lang="en-GB" dirty="0"/>
          </a:p>
          <a:p>
            <a:r>
              <a:rPr lang="en-GB" dirty="0"/>
              <a:t>We provide an exceptional, personalised journey that enables each child to flourish in our family and  community and on into the future.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18B92A-A2CB-4F5F-B428-D4252698B4B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580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dirty="0"/>
              <a:t>Our core school values are…</a:t>
            </a:r>
          </a:p>
          <a:p>
            <a:endParaRPr lang="en-GB" sz="1600" dirty="0"/>
          </a:p>
          <a:p>
            <a:r>
              <a:rPr lang="en-GB" sz="1600" dirty="0"/>
              <a:t>Empathy</a:t>
            </a:r>
          </a:p>
          <a:p>
            <a:endParaRPr lang="en-GB" sz="1600" dirty="0"/>
          </a:p>
          <a:p>
            <a:r>
              <a:rPr lang="en-GB" sz="1600" dirty="0"/>
              <a:t>Courage</a:t>
            </a:r>
          </a:p>
          <a:p>
            <a:endParaRPr lang="en-GB" sz="1600" dirty="0"/>
          </a:p>
          <a:p>
            <a:r>
              <a:rPr lang="en-GB" sz="1600" dirty="0"/>
              <a:t>Faith</a:t>
            </a:r>
          </a:p>
          <a:p>
            <a:endParaRPr lang="en-GB" sz="1600" dirty="0"/>
          </a:p>
          <a:p>
            <a:r>
              <a:rPr lang="en-GB" sz="1600" dirty="0"/>
              <a:t>Respect</a:t>
            </a:r>
          </a:p>
          <a:p>
            <a:endParaRPr lang="en-GB" sz="1600" dirty="0"/>
          </a:p>
          <a:p>
            <a:r>
              <a:rPr lang="en-GB" sz="1600" dirty="0"/>
              <a:t>Honesty</a:t>
            </a:r>
          </a:p>
          <a:p>
            <a:endParaRPr lang="en-GB" sz="1600" dirty="0"/>
          </a:p>
          <a:p>
            <a:r>
              <a:rPr lang="en-GB" sz="1600" dirty="0"/>
              <a:t>And Love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18B92A-A2CB-4F5F-B428-D4252698B4B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838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dirty="0"/>
              <a:t>I will be teaching every morning supported by Miss Dani and Mrs </a:t>
            </a:r>
            <a:r>
              <a:rPr lang="en-GB" sz="1600" dirty="0" err="1"/>
              <a:t>Maughn</a:t>
            </a:r>
            <a:r>
              <a:rPr lang="en-GB" sz="1600" dirty="0"/>
              <a:t>.</a:t>
            </a:r>
          </a:p>
          <a:p>
            <a:r>
              <a:rPr lang="en-GB" sz="1600" dirty="0"/>
              <a:t>Mrs </a:t>
            </a:r>
            <a:r>
              <a:rPr lang="en-GB" sz="1600" dirty="0" err="1"/>
              <a:t>Maughn</a:t>
            </a:r>
            <a:r>
              <a:rPr lang="en-GB" sz="1600" dirty="0"/>
              <a:t> will be with the class most afternoons to support Mrs Caine, Mrs Farrar or myself.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18B92A-A2CB-4F5F-B428-D4252698B4B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696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The main focus for writing is sentence structure for Year 1 and extending sentences to make them more interesting in Year 2.</a:t>
            </a:r>
            <a:br>
              <a:rPr lang="en-US" sz="1600" dirty="0"/>
            </a:br>
            <a:r>
              <a:rPr lang="en-US" sz="1600" dirty="0"/>
              <a:t>This is taught through different genres of writing; stories, non-fiction and poetry.</a:t>
            </a:r>
          </a:p>
          <a:p>
            <a:endParaRPr lang="en-US" sz="1600" dirty="0"/>
          </a:p>
          <a:p>
            <a:r>
              <a:rPr lang="en-US" sz="1600" dirty="0"/>
              <a:t>This table shows the genres taught in each half term.</a:t>
            </a:r>
          </a:p>
          <a:p>
            <a:endParaRPr lang="en-US" sz="1600" dirty="0"/>
          </a:p>
          <a:p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18B92A-A2CB-4F5F-B428-D4252698B4B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487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Year 1 most children will start to learn Phase 5</a:t>
            </a:r>
          </a:p>
          <a:p>
            <a:r>
              <a:rPr lang="en-US" dirty="0"/>
              <a:t>We start introducing alternative spellings for sounds, like '</a:t>
            </a:r>
            <a:r>
              <a:rPr lang="en-US" dirty="0" err="1"/>
              <a:t>igh</a:t>
            </a:r>
            <a:r>
              <a:rPr lang="en-US" dirty="0"/>
              <a:t>’. </a:t>
            </a:r>
            <a:br>
              <a:rPr lang="en-US" dirty="0"/>
            </a:br>
            <a:r>
              <a:rPr lang="en-US" dirty="0"/>
              <a:t>Children learn new graphemes (different ways of spelling each sound) and alternative pronunciations for these: for example, learning that the grapheme ‘ow’ makes a different sound in ‘snow’ and ‘cow’. </a:t>
            </a:r>
            <a:br>
              <a:rPr lang="en-US" dirty="0"/>
            </a:br>
            <a:r>
              <a:rPr lang="en-US" dirty="0"/>
              <a:t>They should become quicker at blending, and start to do it silently.</a:t>
            </a:r>
            <a:br>
              <a:rPr lang="en-US" dirty="0"/>
            </a:br>
            <a:r>
              <a:rPr lang="en-US" dirty="0"/>
              <a:t>They learn about split digraphs (the ‘magic e’) such as the a-e in ‘name.’</a:t>
            </a:r>
            <a:br>
              <a:rPr lang="en-US" dirty="0"/>
            </a:br>
            <a:r>
              <a:rPr lang="en-US" dirty="0"/>
              <a:t>They’ll start to choose the right graphemes when spelling, and will learn more tricky words, including ‘people,’ ‘water’ and ‘friend’. They also learn one new phoneme: /</a:t>
            </a:r>
            <a:r>
              <a:rPr lang="en-US" dirty="0" err="1"/>
              <a:t>zh</a:t>
            </a:r>
            <a:r>
              <a:rPr lang="en-US" dirty="0"/>
              <a:t>/, as in ‘treasure.’</a:t>
            </a:r>
            <a:br>
              <a:rPr lang="en-US" dirty="0"/>
            </a:br>
            <a:r>
              <a:rPr lang="en-US" dirty="0"/>
              <a:t>By the end of Year 1, children should be able to:</a:t>
            </a:r>
          </a:p>
          <a:p>
            <a:r>
              <a:rPr lang="en-US" dirty="0"/>
              <a:t>Say the sound for any grapheme they are shown</a:t>
            </a:r>
          </a:p>
          <a:p>
            <a:r>
              <a:rPr lang="en-US" dirty="0"/>
              <a:t>Write the common graphemes for any given sound (e.g. ‘e,’ ‘</a:t>
            </a:r>
            <a:r>
              <a:rPr lang="en-US" dirty="0" err="1"/>
              <a:t>ee</a:t>
            </a:r>
            <a:r>
              <a:rPr lang="en-US" dirty="0"/>
              <a:t>,’ ‘</a:t>
            </a:r>
            <a:r>
              <a:rPr lang="en-US" dirty="0" err="1"/>
              <a:t>ie</a:t>
            </a:r>
            <a:r>
              <a:rPr lang="en-US" dirty="0"/>
              <a:t>,’ ‘</a:t>
            </a:r>
            <a:r>
              <a:rPr lang="en-US" dirty="0" err="1"/>
              <a:t>ea</a:t>
            </a:r>
            <a:r>
              <a:rPr lang="en-US" dirty="0"/>
              <a:t>’)</a:t>
            </a:r>
          </a:p>
          <a:p>
            <a:r>
              <a:rPr lang="en-US" dirty="0"/>
              <a:t>Use their phonics knowledge to read and spell unfamiliar words of up to three syllables</a:t>
            </a:r>
          </a:p>
          <a:p>
            <a:r>
              <a:rPr lang="en-US" dirty="0"/>
              <a:t>Read all of the 100 high frequency words, and be able to spell most of them</a:t>
            </a:r>
          </a:p>
          <a:p>
            <a:r>
              <a:rPr lang="en-US" dirty="0"/>
              <a:t>Form letters correctly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Phonics is taught everyday.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18B92A-A2CB-4F5F-B428-D4252698B4B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513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Phase 6 phonics takes place throughout Year 2, with the aim of children becoming fluent readers and accurate spellers.</a:t>
            </a:r>
          </a:p>
          <a:p>
            <a:endParaRPr lang="en-US" dirty="0"/>
          </a:p>
          <a:p>
            <a:r>
              <a:rPr lang="en-US" dirty="0"/>
              <a:t>By Phase 6, children should be able to read hundreds of words using one of three strategies:</a:t>
            </a:r>
          </a:p>
          <a:p>
            <a:r>
              <a:rPr lang="en-US" dirty="0"/>
              <a:t>Reading them automatically</a:t>
            </a:r>
          </a:p>
          <a:p>
            <a:r>
              <a:rPr lang="en-US" dirty="0"/>
              <a:t>Decoding them quickly and silently</a:t>
            </a:r>
          </a:p>
          <a:p>
            <a:r>
              <a:rPr lang="en-US" dirty="0"/>
              <a:t>Decoding them aloud</a:t>
            </a:r>
          </a:p>
          <a:p>
            <a:r>
              <a:rPr lang="en-US" dirty="0"/>
              <a:t>Children should now be spelling most words accurately (this is known as 'encoding'), although this usually lags behind reading. They will also learn, among other things:</a:t>
            </a:r>
          </a:p>
          <a:p>
            <a:r>
              <a:rPr lang="en-US" dirty="0"/>
              <a:t>Prefixes and suffixes, e.g. ‘in-’ and ‘-ed’</a:t>
            </a:r>
          </a:p>
          <a:p>
            <a:r>
              <a:rPr lang="en-US" dirty="0"/>
              <a:t>The past tense</a:t>
            </a:r>
          </a:p>
          <a:p>
            <a:r>
              <a:rPr lang="en-US" dirty="0"/>
              <a:t>Memory strategies for high frequency or topic words</a:t>
            </a:r>
          </a:p>
          <a:p>
            <a:r>
              <a:rPr lang="en-US" dirty="0"/>
              <a:t>Proof-reading</a:t>
            </a:r>
          </a:p>
          <a:p>
            <a:r>
              <a:rPr lang="en-US" dirty="0"/>
              <a:t>How to use a dictionary</a:t>
            </a:r>
          </a:p>
          <a:p>
            <a:r>
              <a:rPr lang="en-US" dirty="0"/>
              <a:t>Where to put the apostrophe in words like ‘I’m’</a:t>
            </a:r>
          </a:p>
          <a:p>
            <a:r>
              <a:rPr lang="en-US" dirty="0"/>
              <a:t>Spelling rules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18B92A-A2CB-4F5F-B428-D4252698B4B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951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dirty="0"/>
              <a:t>We use the Hamilton Trust Scheme for maths.</a:t>
            </a:r>
          </a:p>
          <a:p>
            <a:r>
              <a:rPr lang="en-GB" sz="1600" dirty="0"/>
              <a:t>The Maths policies and links to the scheme are on the school’s webpage.</a:t>
            </a:r>
          </a:p>
          <a:p>
            <a:r>
              <a:rPr lang="en-GB" sz="1600" dirty="0"/>
              <a:t>Maths sessions take place everyday and start with a maths fluency and mental arithmetic session.</a:t>
            </a:r>
          </a:p>
          <a:p>
            <a:r>
              <a:rPr lang="en-GB" sz="1600" dirty="0"/>
              <a:t>Maths is taught through short units that are repeated throughout the year.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18B92A-A2CB-4F5F-B428-D4252698B4B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381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6CE871-475F-4F93-AA0B-042CCEE441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BCA81A-8DB9-4E01-BB05-0300E92B04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5C3107F-FCF3-4AC9-B83C-3E6B220B8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9EA7-24E1-4C06-AE66-6EEBEC157F82}" type="datetimeFigureOut">
              <a:rPr lang="en-GB" smtClean="0"/>
              <a:t>13/07/2021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73E1F9A-A83A-4D62-986D-26DC97363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F96023C-22DD-49F4-9563-AB42B5F11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8B0A-5F47-4C83-AE3B-7113283B2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072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D76100-6227-4B31-A566-1D1BB1A7C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9EA6823-1E18-4C45-8551-C1F10E972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077E0AC-9B39-4899-8ABC-04BCF07F7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9EA7-24E1-4C06-AE66-6EEBEC157F82}" type="datetimeFigureOut">
              <a:rPr lang="en-GB" smtClean="0"/>
              <a:t>13/07/2021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5E0ADB7-DA54-4FE8-B198-624D92E3C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35E1EA3-0C98-40F6-84A7-294A9B920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8B0A-5F47-4C83-AE3B-7113283B2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621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57D86C2-D5A0-44EC-A09A-FAB542A669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653A434-E19D-41B1-8C83-83956B47F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B23C41D-7F87-4DCD-98CE-5CA524653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9EA7-24E1-4C06-AE66-6EEBEC157F82}" type="datetimeFigureOut">
              <a:rPr lang="en-GB" smtClean="0"/>
              <a:t>13/07/2021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ACF022A-27AC-4A51-B36C-0B7D8B9E3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4EC78E-241D-40CE-AB31-5FCDBB7ED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8B0A-5F47-4C83-AE3B-7113283B2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104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D2F409-6D64-4603-98FF-B06570211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A459175-2525-47B7-BDB9-ED812D2E4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DD408AD-D7D3-45DC-9C39-33B9D8F12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9EA7-24E1-4C06-AE66-6EEBEC157F82}" type="datetimeFigureOut">
              <a:rPr lang="en-GB" smtClean="0"/>
              <a:t>13/07/2021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A07352F-7B72-49CB-8643-CFFB01C7A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AB6785B-A89F-4A38-9C83-0B0164141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8B0A-5F47-4C83-AE3B-7113283B2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923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8C69A7-336F-40EF-AC75-C497ADEB6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5A37BB0-2361-4321-B5BD-372F42A72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3C18060-33C3-47D1-9F52-E2248BEA7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9EA7-24E1-4C06-AE66-6EEBEC157F82}" type="datetimeFigureOut">
              <a:rPr lang="en-GB" smtClean="0"/>
              <a:t>13/07/2021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50AFB5-57FE-4907-A71F-F89606E1C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B9EC97B-C800-481F-AB4F-D681FD7F8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8B0A-5F47-4C83-AE3B-7113283B2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158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F639DD-5DE9-49A1-BB9B-755FF3FB5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553BC64-8FD5-4EED-9CA3-37CDF3C661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E8318EE-92D8-46F1-8CA6-EAF98ED3EA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344A4A0-9A8C-44EB-A2C5-5BEA3423B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9EA7-24E1-4C06-AE66-6EEBEC157F82}" type="datetimeFigureOut">
              <a:rPr lang="en-GB" smtClean="0"/>
              <a:t>13/07/2021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0A07FB9-0EB7-401F-A2EF-EC5659502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29CA49F-813B-497B-AA69-C190D1917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8B0A-5F47-4C83-AE3B-7113283B2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32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EA399A-C49A-4CF6-BD3B-B58C5F30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B640073-99A8-4D63-87DF-25B26C9C1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F0C3781-3101-4DFF-9034-D0D867C27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2475EB8-FFCB-4258-8E6E-A0BF9B5931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4C9D5A2-FA94-426E-B22E-B5BC4E00D4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444E933-0EEC-49B4-91B4-4B05B2BA8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9EA7-24E1-4C06-AE66-6EEBEC157F82}" type="datetimeFigureOut">
              <a:rPr lang="en-GB" smtClean="0"/>
              <a:t>13/07/2021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71F0EEB-99EE-40F2-AB9D-73E601B4E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6C7B9E1-F1B5-4B1A-A2BF-CECE85C6B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8B0A-5F47-4C83-AE3B-7113283B2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44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C5C7F0-1832-4623-8A9E-D25FF411B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2E9C3B1-4BB7-4D9F-BE58-3700CB747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9EA7-24E1-4C06-AE66-6EEBEC157F82}" type="datetimeFigureOut">
              <a:rPr lang="en-GB" smtClean="0"/>
              <a:t>13/07/2021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86F8EEE-2876-4BF0-ABE4-0FEA7FE96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248C6B9-7308-43C1-941E-DBD68F0F9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8B0A-5F47-4C83-AE3B-7113283B2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623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08F1CA2-5981-4ECD-AE8F-65A3F048C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9EA7-24E1-4C06-AE66-6EEBEC157F82}" type="datetimeFigureOut">
              <a:rPr lang="en-GB" smtClean="0"/>
              <a:t>13/07/2021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39DC824-5DF1-49BE-9F73-527827534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EA06935-99C2-4EE3-9D9E-F82DAD83C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8B0A-5F47-4C83-AE3B-7113283B2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885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FD7664-3FE7-417A-AE9A-9AB64E1C0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61E1662-A6ED-416A-A919-73847B80A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158FA8D-48DE-4066-BDEE-E8E11263BE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809F51F-A752-4C0E-B382-C7A1DF65B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9EA7-24E1-4C06-AE66-6EEBEC157F82}" type="datetimeFigureOut">
              <a:rPr lang="en-GB" smtClean="0"/>
              <a:t>13/07/2021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9B15AF5-A8F2-444B-865F-F32098CE6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AD090EC-DD82-4465-938E-996E1D549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8B0A-5F47-4C83-AE3B-7113283B2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820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86872F-4F05-4CB5-ACD4-AABF39F6D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F81A634-ED8C-47C3-B897-B48EEFBD2C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E7CC29F-AD33-4748-B998-A436CD5012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0D30AFA-3EB9-463B-BCBF-FEBD18DEA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9EA7-24E1-4C06-AE66-6EEBEC157F82}" type="datetimeFigureOut">
              <a:rPr lang="en-GB" smtClean="0"/>
              <a:t>13/07/2021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9AB2089-4A3A-4E44-9B25-4B82EEECA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3C431CD-2635-407B-891A-38B9C121E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8B0A-5F47-4C83-AE3B-7113283B2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880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EDE979E-778E-4EBF-AA08-505D91604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FA23904-92D2-4837-A3CE-50F910B47A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840F7F7-3F32-4529-99D8-846B26D662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29EA7-24E1-4C06-AE66-6EEBEC157F82}" type="datetimeFigureOut">
              <a:rPr lang="en-GB" smtClean="0"/>
              <a:t>13/07/2021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C9CBB37-087F-4BF7-B4CE-E3D07C9B29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215703B-BAF4-4AAD-BB19-05C310982F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68B0A-5F47-4C83-AE3B-7113283B2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692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589128-2DE2-4CAA-8E61-3C3E7DDEFD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Class 2 Meet the Teacher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0DB106F-07D1-41EE-8948-A560B63524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2021-2022</a:t>
            </a:r>
          </a:p>
        </p:txBody>
      </p:sp>
    </p:spTree>
    <p:extLst>
      <p:ext uri="{BB962C8B-B14F-4D97-AF65-F5344CB8AC3E}">
        <p14:creationId xmlns:p14="http://schemas.microsoft.com/office/powerpoint/2010/main" val="18710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A0BA77-73A3-4186-BDB7-6A0E86B185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71475"/>
            <a:ext cx="9144000" cy="922448"/>
          </a:xfrm>
        </p:spPr>
        <p:txBody>
          <a:bodyPr/>
          <a:lstStyle/>
          <a:p>
            <a:r>
              <a:rPr lang="en-GB" dirty="0"/>
              <a:t>Maths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148D55F-6144-4D49-AA3C-0214C9F7BA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293923"/>
            <a:ext cx="9144000" cy="3471863"/>
          </a:xfrm>
        </p:spPr>
        <p:txBody>
          <a:bodyPr/>
          <a:lstStyle/>
          <a:p>
            <a:r>
              <a:rPr lang="en-GB" dirty="0"/>
              <a:t>We use the Hamilton Trust Scheme.</a:t>
            </a:r>
          </a:p>
          <a:p>
            <a:pPr algn="l"/>
            <a:endParaRPr lang="en-GB" dirty="0"/>
          </a:p>
          <a:p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38A27E0F-F9A0-4720-B971-B7961D807D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459935"/>
              </p:ext>
            </p:extLst>
          </p:nvPr>
        </p:nvGraphicFramePr>
        <p:xfrm>
          <a:off x="1524000" y="1939511"/>
          <a:ext cx="9617076" cy="4543552"/>
        </p:xfrm>
        <a:graphic>
          <a:graphicData uri="http://schemas.openxmlformats.org/drawingml/2006/table">
            <a:tbl>
              <a:tblPr firstRow="1" firstCol="1" bandRow="1"/>
              <a:tblGrid>
                <a:gridCol w="2783284">
                  <a:extLst>
                    <a:ext uri="{9D8B030D-6E8A-4147-A177-3AD203B41FA5}">
                      <a16:colId xmlns="" xmlns:a16="http://schemas.microsoft.com/office/drawing/2014/main" val="1153698394"/>
                    </a:ext>
                  </a:extLst>
                </a:gridCol>
                <a:gridCol w="4050508">
                  <a:extLst>
                    <a:ext uri="{9D8B030D-6E8A-4147-A177-3AD203B41FA5}">
                      <a16:colId xmlns="" xmlns:a16="http://schemas.microsoft.com/office/drawing/2014/main" val="1132527968"/>
                    </a:ext>
                  </a:extLst>
                </a:gridCol>
                <a:gridCol w="2783284">
                  <a:extLst>
                    <a:ext uri="{9D8B030D-6E8A-4147-A177-3AD203B41FA5}">
                      <a16:colId xmlns="" xmlns:a16="http://schemas.microsoft.com/office/drawing/2014/main" val="1927411788"/>
                    </a:ext>
                  </a:extLst>
                </a:gridCol>
              </a:tblGrid>
              <a:tr h="415471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Place Value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Addition and Subtraction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Measures/lengths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Fractions and Multiplication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Place Value and Number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Addition and Subtraction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Money and Time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Measures/Weight and Data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Multiplication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Fractions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2D/3DShape/Symmetry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Place Value and Fractions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Addition and Subtraction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Multiplication and Division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Position and Time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Place Value and Addition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Subtraction using Money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Doubling/Halving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Shape, Time and Data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60570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9002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F359279-B01A-4E32-9B6F-270285D0A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71475"/>
            <a:ext cx="8686800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701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290EC4-7AF9-4844-A6D9-F45E7C5724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0175" y="628649"/>
            <a:ext cx="9144000" cy="1147763"/>
          </a:xfrm>
        </p:spPr>
        <p:txBody>
          <a:bodyPr/>
          <a:lstStyle/>
          <a:p>
            <a:r>
              <a:rPr lang="en-GB" dirty="0"/>
              <a:t>Topics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A9EB865F-E092-4451-8A00-A4B554E174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191547"/>
              </p:ext>
            </p:extLst>
          </p:nvPr>
        </p:nvGraphicFramePr>
        <p:xfrm>
          <a:off x="971550" y="2042509"/>
          <a:ext cx="10363199" cy="1472184"/>
        </p:xfrm>
        <a:graphic>
          <a:graphicData uri="http://schemas.openxmlformats.org/drawingml/2006/table">
            <a:tbl>
              <a:tblPr firstRow="1" firstCol="1" bandRow="1"/>
              <a:tblGrid>
                <a:gridCol w="1716811">
                  <a:extLst>
                    <a:ext uri="{9D8B030D-6E8A-4147-A177-3AD203B41FA5}">
                      <a16:colId xmlns="" xmlns:a16="http://schemas.microsoft.com/office/drawing/2014/main" val="6848729"/>
                    </a:ext>
                  </a:extLst>
                </a:gridCol>
                <a:gridCol w="1773756">
                  <a:extLst>
                    <a:ext uri="{9D8B030D-6E8A-4147-A177-3AD203B41FA5}">
                      <a16:colId xmlns="" xmlns:a16="http://schemas.microsoft.com/office/drawing/2014/main" val="94566812"/>
                    </a:ext>
                  </a:extLst>
                </a:gridCol>
                <a:gridCol w="1684491">
                  <a:extLst>
                    <a:ext uri="{9D8B030D-6E8A-4147-A177-3AD203B41FA5}">
                      <a16:colId xmlns="" xmlns:a16="http://schemas.microsoft.com/office/drawing/2014/main" val="161217840"/>
                    </a:ext>
                  </a:extLst>
                </a:gridCol>
                <a:gridCol w="1697573">
                  <a:extLst>
                    <a:ext uri="{9D8B030D-6E8A-4147-A177-3AD203B41FA5}">
                      <a16:colId xmlns="" xmlns:a16="http://schemas.microsoft.com/office/drawing/2014/main" val="190962115"/>
                    </a:ext>
                  </a:extLst>
                </a:gridCol>
                <a:gridCol w="1760674">
                  <a:extLst>
                    <a:ext uri="{9D8B030D-6E8A-4147-A177-3AD203B41FA5}">
                      <a16:colId xmlns="" xmlns:a16="http://schemas.microsoft.com/office/drawing/2014/main" val="2050105696"/>
                    </a:ext>
                  </a:extLst>
                </a:gridCol>
                <a:gridCol w="1729894">
                  <a:extLst>
                    <a:ext uri="{9D8B030D-6E8A-4147-A177-3AD203B41FA5}">
                      <a16:colId xmlns="" xmlns:a16="http://schemas.microsoft.com/office/drawing/2014/main" val="31320639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Animals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Staying Healthy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Traditional Tales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Celebrations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Growing things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People who help us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4922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4459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ABD7450-754B-4280-87E4-1237DC4FD45E}"/>
              </a:ext>
            </a:extLst>
          </p:cNvPr>
          <p:cNvSpPr txBox="1"/>
          <p:nvPr/>
        </p:nvSpPr>
        <p:spPr>
          <a:xfrm>
            <a:off x="2305050" y="447675"/>
            <a:ext cx="7943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Our Learning Environment</a:t>
            </a:r>
          </a:p>
          <a:p>
            <a:r>
              <a:rPr lang="en-GB" sz="5400" dirty="0"/>
              <a:t>Inside…..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5313" y="1706451"/>
            <a:ext cx="3048000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450" y="4370231"/>
            <a:ext cx="30480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4900" y="4454230"/>
            <a:ext cx="304800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4454230"/>
            <a:ext cx="3048000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7575" y="1219200"/>
            <a:ext cx="2286000" cy="304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825" y="2084231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16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116BBD9-06CD-4895-A089-72E398333445}"/>
              </a:ext>
            </a:extLst>
          </p:cNvPr>
          <p:cNvSpPr txBox="1"/>
          <p:nvPr/>
        </p:nvSpPr>
        <p:spPr>
          <a:xfrm>
            <a:off x="1180027" y="247490"/>
            <a:ext cx="3695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Outside…….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0" y="247490"/>
            <a:ext cx="2286000" cy="304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5909" y="236756"/>
            <a:ext cx="2286000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6824" y="3581400"/>
            <a:ext cx="2286000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3291" y="3581400"/>
            <a:ext cx="2286000" cy="30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5909" y="3429000"/>
            <a:ext cx="2286000" cy="304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9653" y="228600"/>
            <a:ext cx="2286000" cy="304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147" y="3581400"/>
            <a:ext cx="2286000" cy="304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" y="998756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62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17B9C2-752B-4440-8AE1-67694497F1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52437"/>
            <a:ext cx="9144000" cy="1147763"/>
          </a:xfrm>
        </p:spPr>
        <p:txBody>
          <a:bodyPr/>
          <a:lstStyle/>
          <a:p>
            <a:r>
              <a:rPr lang="en-GB" dirty="0"/>
              <a:t>Homework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1603BBE-8E24-4334-8FA5-2ECA7560F0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06563"/>
            <a:ext cx="9144000" cy="4094162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Spelling Homework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Topic Homework</a:t>
            </a:r>
          </a:p>
          <a:p>
            <a:pPr algn="l"/>
            <a:endParaRPr lang="en-GB" dirty="0"/>
          </a:p>
          <a:p>
            <a:pPr algn="l"/>
            <a:r>
              <a:rPr lang="en-GB" dirty="0"/>
              <a:t>Handed out each Friday.</a:t>
            </a:r>
          </a:p>
          <a:p>
            <a:pPr algn="l"/>
            <a:r>
              <a:rPr lang="en-GB" dirty="0"/>
              <a:t>To be returned any day throughout the week.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13637D6-B6ED-45D5-A1A4-D79DF24E9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337" y="1528762"/>
            <a:ext cx="3914775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691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6B7B8C-A51D-4731-9F7F-8784A3413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8300" y="492125"/>
            <a:ext cx="9144000" cy="1090613"/>
          </a:xfrm>
        </p:spPr>
        <p:txBody>
          <a:bodyPr/>
          <a:lstStyle/>
          <a:p>
            <a:r>
              <a:rPr lang="en-GB" dirty="0"/>
              <a:t>What do they need?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BCC7153-85A5-4DA3-8D8D-0ACB553E5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3500" y="1754187"/>
            <a:ext cx="9144000" cy="4341813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PE Kits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Forest school kit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Water bottles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Healthy Snack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Labelled clothes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No jewellery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Items for different weathers; coats, hats, etc.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Hair tied back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8941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E53E71-D233-4E6D-BBC3-1EE2C684F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can you help…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5CCB5E1-ED2E-4861-B3D2-50DB9D403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Create a stress free morning</a:t>
            </a:r>
          </a:p>
          <a:p>
            <a:r>
              <a:rPr lang="en-GB" dirty="0"/>
              <a:t>Arrive to school on time</a:t>
            </a:r>
          </a:p>
          <a:p>
            <a:r>
              <a:rPr lang="en-GB" dirty="0"/>
              <a:t>Read with them every day</a:t>
            </a:r>
          </a:p>
          <a:p>
            <a:r>
              <a:rPr lang="en-GB" dirty="0"/>
              <a:t>Support them with homework</a:t>
            </a:r>
          </a:p>
          <a:p>
            <a:r>
              <a:rPr lang="en-GB" dirty="0"/>
              <a:t>Communicate wit staff members</a:t>
            </a:r>
          </a:p>
          <a:p>
            <a:r>
              <a:rPr lang="en-GB" dirty="0"/>
              <a:t>Make sure they get enough sleep</a:t>
            </a:r>
          </a:p>
        </p:txBody>
      </p:sp>
    </p:spTree>
    <p:extLst>
      <p:ext uri="{BB962C8B-B14F-4D97-AF65-F5344CB8AC3E}">
        <p14:creationId xmlns:p14="http://schemas.microsoft.com/office/powerpoint/2010/main" val="2126849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E9EAC7-BA40-4089-8369-A0943B106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B5F309-A19B-407A-B0DA-3A134EB00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Termly Newsletter</a:t>
            </a:r>
          </a:p>
          <a:p>
            <a:r>
              <a:rPr lang="en-GB" dirty="0"/>
              <a:t>Class Webpage</a:t>
            </a:r>
          </a:p>
          <a:p>
            <a:r>
              <a:rPr lang="en-GB" dirty="0"/>
              <a:t>Email office</a:t>
            </a:r>
          </a:p>
          <a:p>
            <a:r>
              <a:rPr lang="en-GB" dirty="0"/>
              <a:t>Phone or email office before 9am if your child is unable to attend school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816E624-1B51-4F36-8B6E-A93AAC223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450" y="630237"/>
            <a:ext cx="4229100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703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89C801-F5A5-4A5A-83CE-85780E4D96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5925" y="295275"/>
            <a:ext cx="9144000" cy="1128712"/>
          </a:xfrm>
        </p:spPr>
        <p:txBody>
          <a:bodyPr/>
          <a:lstStyle/>
          <a:p>
            <a:r>
              <a:rPr lang="en-GB" dirty="0"/>
              <a:t>Questions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7A619AE-CECD-4F96-AA33-D20B7E307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465" y="1582738"/>
            <a:ext cx="8694920" cy="437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653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42ABAE6-09C4-4815-95DC-A18D34E19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574" y="442613"/>
            <a:ext cx="8220075" cy="597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0430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92A9AD2-DE7B-433A-8555-893CE4C72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975" y="520659"/>
            <a:ext cx="8503958" cy="563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07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08A2F1-3FDF-4939-BFCB-99FFF1D287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45EE41E-05AB-4E81-ABB5-61A3F37248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0C34312-7C47-4470-9E63-4BE8BECFE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" y="105494"/>
            <a:ext cx="11222836" cy="65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040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2786B4-1251-4A10-AAC4-4C8715773F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7325" y="695325"/>
            <a:ext cx="9144000" cy="1119188"/>
          </a:xfrm>
        </p:spPr>
        <p:txBody>
          <a:bodyPr/>
          <a:lstStyle/>
          <a:p>
            <a:r>
              <a:rPr lang="en-GB" dirty="0"/>
              <a:t>The Class 2 Team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D5C207D-33B1-4B90-84B4-563277E0A7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82787"/>
            <a:ext cx="9144000" cy="3436938"/>
          </a:xfrm>
        </p:spPr>
        <p:txBody>
          <a:bodyPr>
            <a:normAutofit/>
          </a:bodyPr>
          <a:lstStyle/>
          <a:p>
            <a:r>
              <a:rPr lang="en-GB" sz="4000" dirty="0"/>
              <a:t>Mrs Bernard – Class Teacher</a:t>
            </a:r>
          </a:p>
          <a:p>
            <a:r>
              <a:rPr lang="en-GB" sz="4000" dirty="0"/>
              <a:t>Miss Dani- Teaching Assistant</a:t>
            </a:r>
          </a:p>
          <a:p>
            <a:r>
              <a:rPr lang="en-GB" sz="4000" dirty="0"/>
              <a:t>Mrs </a:t>
            </a:r>
            <a:r>
              <a:rPr lang="en-GB" sz="4000" dirty="0" err="1"/>
              <a:t>Maughn</a:t>
            </a:r>
            <a:r>
              <a:rPr lang="en-GB" sz="4000" dirty="0"/>
              <a:t>- Teaching Assistant</a:t>
            </a:r>
          </a:p>
          <a:p>
            <a:r>
              <a:rPr lang="en-GB" sz="4000" dirty="0"/>
              <a:t>Mrs Caine- </a:t>
            </a:r>
            <a:r>
              <a:rPr lang="en-GB" sz="4000" dirty="0" smtClean="0"/>
              <a:t>HLTA</a:t>
            </a:r>
            <a:endParaRPr lang="en-GB" sz="4000" dirty="0"/>
          </a:p>
          <a:p>
            <a:r>
              <a:rPr lang="en-GB" sz="4000" dirty="0"/>
              <a:t>Mrs </a:t>
            </a:r>
            <a:r>
              <a:rPr lang="en-GB" sz="4000"/>
              <a:t>Farrar- </a:t>
            </a:r>
            <a:r>
              <a:rPr lang="en-GB" sz="4000" smtClean="0"/>
              <a:t>HLTA</a:t>
            </a:r>
            <a:endParaRPr lang="en-GB" sz="4000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7830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CDB509-92CF-492C-AAE7-277CE82DE5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6300" y="1076325"/>
            <a:ext cx="10134600" cy="1868488"/>
          </a:xfrm>
        </p:spPr>
        <p:txBody>
          <a:bodyPr>
            <a:normAutofit fontScale="90000"/>
          </a:bodyPr>
          <a:lstStyle/>
          <a:p>
            <a:r>
              <a:rPr lang="en-GB" dirty="0"/>
              <a:t>English</a:t>
            </a:r>
            <a:br>
              <a:rPr lang="en-GB" dirty="0"/>
            </a:br>
            <a:r>
              <a:rPr lang="en-GB" sz="2700" dirty="0"/>
              <a:t>The main focus for writing is sentence structure for Year 1 and extending sentences to make them more interesting in Year 2.</a:t>
            </a:r>
            <a:br>
              <a:rPr lang="en-GB" sz="2700" dirty="0"/>
            </a:br>
            <a:r>
              <a:rPr lang="en-GB" sz="2700" dirty="0"/>
              <a:t>This is taught through different genres of writing; </a:t>
            </a:r>
            <a:r>
              <a:rPr lang="en-GB" sz="2700" b="1" dirty="0"/>
              <a:t>stories, non-fiction and poetry</a:t>
            </a:r>
            <a:r>
              <a:rPr lang="en-GB" sz="2700" dirty="0"/>
              <a:t>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4FE90377-6B2B-4ED9-BD76-2A55E86115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069818"/>
              </p:ext>
            </p:extLst>
          </p:nvPr>
        </p:nvGraphicFramePr>
        <p:xfrm>
          <a:off x="1603374" y="3106738"/>
          <a:ext cx="8836026" cy="3185160"/>
        </p:xfrm>
        <a:graphic>
          <a:graphicData uri="http://schemas.openxmlformats.org/drawingml/2006/table">
            <a:tbl>
              <a:tblPr firstRow="1" firstCol="1" bandRow="1"/>
              <a:tblGrid>
                <a:gridCol w="1463813">
                  <a:extLst>
                    <a:ext uri="{9D8B030D-6E8A-4147-A177-3AD203B41FA5}">
                      <a16:colId xmlns="" xmlns:a16="http://schemas.microsoft.com/office/drawing/2014/main" val="619636994"/>
                    </a:ext>
                  </a:extLst>
                </a:gridCol>
                <a:gridCol w="1512366">
                  <a:extLst>
                    <a:ext uri="{9D8B030D-6E8A-4147-A177-3AD203B41FA5}">
                      <a16:colId xmlns="" xmlns:a16="http://schemas.microsoft.com/office/drawing/2014/main" val="3515240778"/>
                    </a:ext>
                  </a:extLst>
                </a:gridCol>
                <a:gridCol w="1436256">
                  <a:extLst>
                    <a:ext uri="{9D8B030D-6E8A-4147-A177-3AD203B41FA5}">
                      <a16:colId xmlns="" xmlns:a16="http://schemas.microsoft.com/office/drawing/2014/main" val="2391095849"/>
                    </a:ext>
                  </a:extLst>
                </a:gridCol>
                <a:gridCol w="1447411">
                  <a:extLst>
                    <a:ext uri="{9D8B030D-6E8A-4147-A177-3AD203B41FA5}">
                      <a16:colId xmlns="" xmlns:a16="http://schemas.microsoft.com/office/drawing/2014/main" val="4144948800"/>
                    </a:ext>
                  </a:extLst>
                </a:gridCol>
                <a:gridCol w="1501212">
                  <a:extLst>
                    <a:ext uri="{9D8B030D-6E8A-4147-A177-3AD203B41FA5}">
                      <a16:colId xmlns="" xmlns:a16="http://schemas.microsoft.com/office/drawing/2014/main" val="2776197988"/>
                    </a:ext>
                  </a:extLst>
                </a:gridCol>
                <a:gridCol w="1474968">
                  <a:extLst>
                    <a:ext uri="{9D8B030D-6E8A-4147-A177-3AD203B41FA5}">
                      <a16:colId xmlns="" xmlns:a16="http://schemas.microsoft.com/office/drawing/2014/main" val="17046322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Fiction 1:</a:t>
                      </a: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Stories in familiar settings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Fiction 2</a:t>
                      </a: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Fantasy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Non-fiction Plan 1:</a:t>
                      </a: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Labels, lists, signs and posters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Non-fiction 2:</a:t>
                      </a: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Information texts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Poetry 1</a:t>
                      </a: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Silly poems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Poetry 2:</a:t>
                      </a: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List poems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Fiction 1:</a:t>
                      </a: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Traditional tales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Fiction 2:</a:t>
                      </a: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Stories about feelings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Non-fiction 1:</a:t>
                      </a: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Instructions and lists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Non-fiction 2:</a:t>
                      </a: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Recounts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Poetry 1:</a:t>
                      </a: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Bedtime poems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Poetry 2:</a:t>
                      </a: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Poems with elements of fantasy and humour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Fiction 1:</a:t>
                      </a: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Traditional tales from other cultures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Fiction 2:</a:t>
                      </a: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Humorous stories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Non-fiction 1:</a:t>
                      </a: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Letters and books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Non-fiction 2:</a:t>
                      </a: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Information texts – owls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Poetry 1</a:t>
                      </a: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Poems to say out loud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Poetry 2:</a:t>
                      </a: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 study of a poet - Milligan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69221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0409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BACD66-05B4-4971-B4FF-D44FF8CE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3025" y="295275"/>
            <a:ext cx="9144000" cy="985838"/>
          </a:xfrm>
        </p:spPr>
        <p:txBody>
          <a:bodyPr/>
          <a:lstStyle/>
          <a:p>
            <a:r>
              <a:rPr lang="en-GB" dirty="0"/>
              <a:t>Phonics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1282BA7-94CD-4440-99C7-E4067AF0E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975" y="1281113"/>
            <a:ext cx="8577263" cy="512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141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B64250-E4B3-4C98-BC5E-0D4513096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212D766-D113-4EC3-A9A3-384DB2020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4EEC761-93A3-4217-B90A-84D22F1FD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2" y="152400"/>
            <a:ext cx="10848975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284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F78A97-9491-4726-BC18-A36A3669BE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8300" y="428626"/>
            <a:ext cx="5219700" cy="1171574"/>
          </a:xfrm>
        </p:spPr>
        <p:txBody>
          <a:bodyPr>
            <a:normAutofit/>
          </a:bodyPr>
          <a:lstStyle/>
          <a:p>
            <a:r>
              <a:rPr lang="en-GB" dirty="0"/>
              <a:t>Reading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F391DEC-82A9-41D1-B33B-3E778306A2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2650" y="1693070"/>
            <a:ext cx="4924425" cy="4736304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Children can change their reading books everyday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Record when you have read together in the Reading Record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Try to read everyday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Find quiet, stress free times to read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Ask questions to check understanding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Find different ways to encourage reading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6BBBC86-5638-4527-83F1-51D9DE01C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13" y="335756"/>
            <a:ext cx="4708066" cy="618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362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704850"/>
            <a:ext cx="960120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248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820</Words>
  <Application>Microsoft Office PowerPoint</Application>
  <PresentationFormat>Widescreen</PresentationFormat>
  <Paragraphs>175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Symbol</vt:lpstr>
      <vt:lpstr>Times New Roman</vt:lpstr>
      <vt:lpstr>Office Theme</vt:lpstr>
      <vt:lpstr>Class 2 Meet the Teacher</vt:lpstr>
      <vt:lpstr>PowerPoint Presentation</vt:lpstr>
      <vt:lpstr>PowerPoint Presentation</vt:lpstr>
      <vt:lpstr>The Class 2 Team</vt:lpstr>
      <vt:lpstr>English The main focus for writing is sentence structure for Year 1 and extending sentences to make them more interesting in Year 2. This is taught through different genres of writing; stories, non-fiction and poetry.</vt:lpstr>
      <vt:lpstr>Phonics</vt:lpstr>
      <vt:lpstr>PowerPoint Presentation</vt:lpstr>
      <vt:lpstr>Reading</vt:lpstr>
      <vt:lpstr>PowerPoint Presentation</vt:lpstr>
      <vt:lpstr>Maths</vt:lpstr>
      <vt:lpstr>PowerPoint Presentation</vt:lpstr>
      <vt:lpstr>Topics</vt:lpstr>
      <vt:lpstr>PowerPoint Presentation</vt:lpstr>
      <vt:lpstr>PowerPoint Presentation</vt:lpstr>
      <vt:lpstr>Homework</vt:lpstr>
      <vt:lpstr>What do they need?</vt:lpstr>
      <vt:lpstr>How can you help…</vt:lpstr>
      <vt:lpstr>Communication</vt:lpstr>
      <vt:lpstr>Questions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2 Meet the Teacher</dc:title>
  <dc:creator>Rachel Bernard</dc:creator>
  <cp:lastModifiedBy>Rachel Bernard</cp:lastModifiedBy>
  <cp:revision>15</cp:revision>
  <dcterms:created xsi:type="dcterms:W3CDTF">2021-06-29T15:44:09Z</dcterms:created>
  <dcterms:modified xsi:type="dcterms:W3CDTF">2021-07-13T08:41:22Z</dcterms:modified>
</cp:coreProperties>
</file>