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33CC33"/>
    <a:srgbClr val="FF6699"/>
    <a:srgbClr val="00FF99"/>
    <a:srgbClr val="33CCFF"/>
    <a:srgbClr val="FF5050"/>
    <a:srgbClr val="996633"/>
    <a:srgbClr val="6666FF"/>
    <a:srgbClr val="FFCC00"/>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32"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05668F5-7DDB-4179-80B0-416CDA11C76E}" type="datetimeFigureOut">
              <a:rPr lang="en-GB" smtClean="0"/>
              <a:t>09/09/2019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7BE188-17C0-4979-9FB0-A98DB9C992E5}" type="slidenum">
              <a:rPr lang="en-GB" smtClean="0"/>
              <a:t>‹#›</a:t>
            </a:fld>
            <a:endParaRPr lang="en-GB"/>
          </a:p>
        </p:txBody>
      </p:sp>
    </p:spTree>
    <p:extLst>
      <p:ext uri="{BB962C8B-B14F-4D97-AF65-F5344CB8AC3E}">
        <p14:creationId xmlns:p14="http://schemas.microsoft.com/office/powerpoint/2010/main" val="3133726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5668F5-7DDB-4179-80B0-416CDA11C76E}" type="datetimeFigureOut">
              <a:rPr lang="en-GB" smtClean="0"/>
              <a:t>09/09/2019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7BE188-17C0-4979-9FB0-A98DB9C992E5}" type="slidenum">
              <a:rPr lang="en-GB" smtClean="0"/>
              <a:t>‹#›</a:t>
            </a:fld>
            <a:endParaRPr lang="en-GB"/>
          </a:p>
        </p:txBody>
      </p:sp>
    </p:spTree>
    <p:extLst>
      <p:ext uri="{BB962C8B-B14F-4D97-AF65-F5344CB8AC3E}">
        <p14:creationId xmlns:p14="http://schemas.microsoft.com/office/powerpoint/2010/main" val="2483306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5668F5-7DDB-4179-80B0-416CDA11C76E}" type="datetimeFigureOut">
              <a:rPr lang="en-GB" smtClean="0"/>
              <a:t>09/09/2019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7BE188-17C0-4979-9FB0-A98DB9C992E5}" type="slidenum">
              <a:rPr lang="en-GB" smtClean="0"/>
              <a:t>‹#›</a:t>
            </a:fld>
            <a:endParaRPr lang="en-GB"/>
          </a:p>
        </p:txBody>
      </p:sp>
    </p:spTree>
    <p:extLst>
      <p:ext uri="{BB962C8B-B14F-4D97-AF65-F5344CB8AC3E}">
        <p14:creationId xmlns:p14="http://schemas.microsoft.com/office/powerpoint/2010/main" val="2782616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5668F5-7DDB-4179-80B0-416CDA11C76E}" type="datetimeFigureOut">
              <a:rPr lang="en-GB" smtClean="0"/>
              <a:t>09/09/2019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7BE188-17C0-4979-9FB0-A98DB9C992E5}" type="slidenum">
              <a:rPr lang="en-GB" smtClean="0"/>
              <a:t>‹#›</a:t>
            </a:fld>
            <a:endParaRPr lang="en-GB"/>
          </a:p>
        </p:txBody>
      </p:sp>
    </p:spTree>
    <p:extLst>
      <p:ext uri="{BB962C8B-B14F-4D97-AF65-F5344CB8AC3E}">
        <p14:creationId xmlns:p14="http://schemas.microsoft.com/office/powerpoint/2010/main" val="131480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5668F5-7DDB-4179-80B0-416CDA11C76E}" type="datetimeFigureOut">
              <a:rPr lang="en-GB" smtClean="0"/>
              <a:t>09/09/2019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7BE188-17C0-4979-9FB0-A98DB9C992E5}" type="slidenum">
              <a:rPr lang="en-GB" smtClean="0"/>
              <a:t>‹#›</a:t>
            </a:fld>
            <a:endParaRPr lang="en-GB"/>
          </a:p>
        </p:txBody>
      </p:sp>
    </p:spTree>
    <p:extLst>
      <p:ext uri="{BB962C8B-B14F-4D97-AF65-F5344CB8AC3E}">
        <p14:creationId xmlns:p14="http://schemas.microsoft.com/office/powerpoint/2010/main" val="1492299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05668F5-7DDB-4179-80B0-416CDA11C76E}" type="datetimeFigureOut">
              <a:rPr lang="en-GB" smtClean="0"/>
              <a:t>09/09/2019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7BE188-17C0-4979-9FB0-A98DB9C992E5}" type="slidenum">
              <a:rPr lang="en-GB" smtClean="0"/>
              <a:t>‹#›</a:t>
            </a:fld>
            <a:endParaRPr lang="en-GB"/>
          </a:p>
        </p:txBody>
      </p:sp>
    </p:spTree>
    <p:extLst>
      <p:ext uri="{BB962C8B-B14F-4D97-AF65-F5344CB8AC3E}">
        <p14:creationId xmlns:p14="http://schemas.microsoft.com/office/powerpoint/2010/main" val="3766727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05668F5-7DDB-4179-80B0-416CDA11C76E}" type="datetimeFigureOut">
              <a:rPr lang="en-GB" smtClean="0"/>
              <a:t>09/09/2019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7BE188-17C0-4979-9FB0-A98DB9C992E5}" type="slidenum">
              <a:rPr lang="en-GB" smtClean="0"/>
              <a:t>‹#›</a:t>
            </a:fld>
            <a:endParaRPr lang="en-GB"/>
          </a:p>
        </p:txBody>
      </p:sp>
    </p:spTree>
    <p:extLst>
      <p:ext uri="{BB962C8B-B14F-4D97-AF65-F5344CB8AC3E}">
        <p14:creationId xmlns:p14="http://schemas.microsoft.com/office/powerpoint/2010/main" val="385155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05668F5-7DDB-4179-80B0-416CDA11C76E}" type="datetimeFigureOut">
              <a:rPr lang="en-GB" smtClean="0"/>
              <a:t>09/09/2019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7BE188-17C0-4979-9FB0-A98DB9C992E5}" type="slidenum">
              <a:rPr lang="en-GB" smtClean="0"/>
              <a:t>‹#›</a:t>
            </a:fld>
            <a:endParaRPr lang="en-GB"/>
          </a:p>
        </p:txBody>
      </p:sp>
    </p:spTree>
    <p:extLst>
      <p:ext uri="{BB962C8B-B14F-4D97-AF65-F5344CB8AC3E}">
        <p14:creationId xmlns:p14="http://schemas.microsoft.com/office/powerpoint/2010/main" val="3441002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5668F5-7DDB-4179-80B0-416CDA11C76E}" type="datetimeFigureOut">
              <a:rPr lang="en-GB" smtClean="0"/>
              <a:t>09/09/2019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7BE188-17C0-4979-9FB0-A98DB9C992E5}" type="slidenum">
              <a:rPr lang="en-GB" smtClean="0"/>
              <a:t>‹#›</a:t>
            </a:fld>
            <a:endParaRPr lang="en-GB"/>
          </a:p>
        </p:txBody>
      </p:sp>
    </p:spTree>
    <p:extLst>
      <p:ext uri="{BB962C8B-B14F-4D97-AF65-F5344CB8AC3E}">
        <p14:creationId xmlns:p14="http://schemas.microsoft.com/office/powerpoint/2010/main" val="2183510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5668F5-7DDB-4179-80B0-416CDA11C76E}" type="datetimeFigureOut">
              <a:rPr lang="en-GB" smtClean="0"/>
              <a:t>09/09/2019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7BE188-17C0-4979-9FB0-A98DB9C992E5}" type="slidenum">
              <a:rPr lang="en-GB" smtClean="0"/>
              <a:t>‹#›</a:t>
            </a:fld>
            <a:endParaRPr lang="en-GB"/>
          </a:p>
        </p:txBody>
      </p:sp>
    </p:spTree>
    <p:extLst>
      <p:ext uri="{BB962C8B-B14F-4D97-AF65-F5344CB8AC3E}">
        <p14:creationId xmlns:p14="http://schemas.microsoft.com/office/powerpoint/2010/main" val="2390913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5668F5-7DDB-4179-80B0-416CDA11C76E}" type="datetimeFigureOut">
              <a:rPr lang="en-GB" smtClean="0"/>
              <a:t>09/09/2019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7BE188-17C0-4979-9FB0-A98DB9C992E5}" type="slidenum">
              <a:rPr lang="en-GB" smtClean="0"/>
              <a:t>‹#›</a:t>
            </a:fld>
            <a:endParaRPr lang="en-GB"/>
          </a:p>
        </p:txBody>
      </p:sp>
    </p:spTree>
    <p:extLst>
      <p:ext uri="{BB962C8B-B14F-4D97-AF65-F5344CB8AC3E}">
        <p14:creationId xmlns:p14="http://schemas.microsoft.com/office/powerpoint/2010/main" val="342221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668F5-7DDB-4179-80B0-416CDA11C76E}" type="datetimeFigureOut">
              <a:rPr lang="en-GB" smtClean="0"/>
              <a:t>09/09/2019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7BE188-17C0-4979-9FB0-A98DB9C992E5}" type="slidenum">
              <a:rPr lang="en-GB" smtClean="0"/>
              <a:t>‹#›</a:t>
            </a:fld>
            <a:endParaRPr lang="en-GB"/>
          </a:p>
        </p:txBody>
      </p:sp>
    </p:spTree>
    <p:extLst>
      <p:ext uri="{BB962C8B-B14F-4D97-AF65-F5344CB8AC3E}">
        <p14:creationId xmlns:p14="http://schemas.microsoft.com/office/powerpoint/2010/main" val="1658179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bbc.co.uk/timelines/z2gxp39" TargetMode="External"/><Relationship Id="rId3" Type="http://schemas.openxmlformats.org/officeDocument/2006/relationships/hyperlink" Target="https://nrich.maths.org/6863" TargetMode="External"/><Relationship Id="rId7" Type="http://schemas.openxmlformats.org/officeDocument/2006/relationships/hyperlink" Target="http://www.bbc.co.uk/programmes/b00qyxfb/clips" TargetMode="External"/><Relationship Id="rId2" Type="http://schemas.openxmlformats.org/officeDocument/2006/relationships/hyperlink" Target="https://nrich.maths.org/1252" TargetMode="External"/><Relationship Id="rId1" Type="http://schemas.openxmlformats.org/officeDocument/2006/relationships/slideLayout" Target="../slideLayouts/slideLayout1.xml"/><Relationship Id="rId6" Type="http://schemas.openxmlformats.org/officeDocument/2006/relationships/hyperlink" Target="http://www.solarsystemscope.com/" TargetMode="External"/><Relationship Id="rId11" Type="http://schemas.openxmlformats.org/officeDocument/2006/relationships/image" Target="../media/image1.png"/><Relationship Id="rId5" Type="http://schemas.openxmlformats.org/officeDocument/2006/relationships/hyperlink" Target="https://solarsystem.nasa.gov/kids/index.cf" TargetMode="External"/><Relationship Id="rId10" Type="http://schemas.openxmlformats.org/officeDocument/2006/relationships/hyperlink" Target="https://www.lpo.org.uk/creative-classrooms-connect/holst-s-the-planets-for-key-stage-2.html" TargetMode="External"/><Relationship Id="rId4" Type="http://schemas.openxmlformats.org/officeDocument/2006/relationships/hyperlink" Target="http://space-facts.com/" TargetMode="External"/><Relationship Id="rId9" Type="http://schemas.openxmlformats.org/officeDocument/2006/relationships/hyperlink" Target="https://www.nasa.gov/audience/foreducators/stemon-station/dayinthelif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97171166"/>
              </p:ext>
            </p:extLst>
          </p:nvPr>
        </p:nvGraphicFramePr>
        <p:xfrm>
          <a:off x="107504" y="514159"/>
          <a:ext cx="8928990" cy="6011185"/>
        </p:xfrm>
        <a:graphic>
          <a:graphicData uri="http://schemas.openxmlformats.org/drawingml/2006/table">
            <a:tbl>
              <a:tblPr firstRow="1" bandRow="1">
                <a:tableStyleId>{5C22544A-7EE6-4342-B048-85BDC9FD1C3A}</a:tableStyleId>
              </a:tblPr>
              <a:tblGrid>
                <a:gridCol w="2976330"/>
                <a:gridCol w="2976330"/>
                <a:gridCol w="2976330"/>
              </a:tblGrid>
              <a:tr h="2163376">
                <a:tc>
                  <a:txBody>
                    <a:bodyPr/>
                    <a:lstStyle/>
                    <a:p>
                      <a:r>
                        <a:rPr lang="en-GB" sz="1000" u="sng" dirty="0" smtClean="0"/>
                        <a:t>Mathematics </a:t>
                      </a:r>
                    </a:p>
                    <a:p>
                      <a:r>
                        <a:rPr lang="en-GB" sz="800" dirty="0" smtClean="0"/>
                        <a:t>Challenge 1: play a card game and match the answer to the times table – what is the highest score you can get? Write down each matching pair in your book and then your top tips explaining how to get a high score:</a:t>
                      </a:r>
                      <a:r>
                        <a:rPr lang="en-GB" sz="800" baseline="0" dirty="0" smtClean="0"/>
                        <a:t> </a:t>
                      </a:r>
                      <a:r>
                        <a:rPr lang="en-GB" sz="800" dirty="0" smtClean="0">
                          <a:hlinkClick r:id="rId2"/>
                        </a:rPr>
                        <a:t>https://nrich.maths.org/1252</a:t>
                      </a:r>
                      <a:endParaRPr lang="en-GB" sz="800" dirty="0" smtClean="0"/>
                    </a:p>
                    <a:p>
                      <a:endParaRPr lang="en-GB" sz="800" dirty="0" smtClean="0"/>
                    </a:p>
                    <a:p>
                      <a:r>
                        <a:rPr lang="en-GB" sz="800" dirty="0" smtClean="0"/>
                        <a:t>Challenge 2: In this activity, the computer chooses a times table and shifts it. 1. Can you work out the table and the shift each time? Write them in your book. 2. In your book, explain how you worked out the table and shift each time, and why your method will always work. </a:t>
                      </a:r>
                      <a:r>
                        <a:rPr lang="en-GB" sz="800" dirty="0" smtClean="0">
                          <a:hlinkClick r:id="rId3"/>
                        </a:rPr>
                        <a:t>https://nrich.maths.org/6863</a:t>
                      </a:r>
                      <a:endParaRPr lang="en-GB" sz="800" dirty="0" smtClean="0"/>
                    </a:p>
                    <a:p>
                      <a:r>
                        <a:rPr lang="en-GB" sz="800" dirty="0" smtClean="0"/>
                        <a:t> </a:t>
                      </a:r>
                    </a:p>
                    <a:p>
                      <a:pPr marL="0" indent="0">
                        <a:buNone/>
                      </a:pPr>
                      <a:r>
                        <a:rPr lang="en-GB" sz="800" dirty="0" smtClean="0"/>
                        <a:t>This can be completed at any point over Autumn 1 </a:t>
                      </a:r>
                    </a:p>
                    <a:p>
                      <a:pPr marL="0" indent="0">
                        <a:buNone/>
                      </a:pPr>
                      <a:endParaRPr lang="en-GB" sz="800" dirty="0" smtClean="0"/>
                    </a:p>
                    <a:p>
                      <a:pPr marL="0" indent="0">
                        <a:buNone/>
                      </a:pPr>
                      <a:r>
                        <a:rPr lang="en-GB" sz="800" dirty="0" smtClean="0"/>
                        <a:t>Parent/Carer Signature:________________________________</a:t>
                      </a:r>
                      <a:endParaRPr lang="en-GB" sz="800" dirty="0"/>
                    </a:p>
                  </a:txBody>
                  <a:tcPr>
                    <a:solidFill>
                      <a:srgbClr val="FF5050"/>
                    </a:solidFill>
                  </a:tcPr>
                </a:tc>
                <a:tc>
                  <a:txBody>
                    <a:bodyPr/>
                    <a:lstStyle/>
                    <a:p>
                      <a:r>
                        <a:rPr lang="en-GB" sz="1000" u="sng" dirty="0" smtClean="0"/>
                        <a:t>Art/DT </a:t>
                      </a:r>
                    </a:p>
                    <a:p>
                      <a:r>
                        <a:rPr lang="en-GB" sz="800" dirty="0" smtClean="0"/>
                        <a:t>Challenge 1: There are so many famous landmarks throughout America – </a:t>
                      </a:r>
                      <a:r>
                        <a:rPr lang="en-GB" sz="800" baseline="0" dirty="0" smtClean="0"/>
                        <a:t> Statue of Liberty, Mount Rushmore, Empire State Building, Grand Canyon to name but a few! Can you recreate one of these famous landmarks in any art form of your choice: drawing, painting, sculpture etc.</a:t>
                      </a:r>
                      <a:endParaRPr lang="en-GB" sz="800" dirty="0" smtClean="0"/>
                    </a:p>
                    <a:p>
                      <a:endParaRPr lang="en-GB" sz="800" dirty="0" smtClean="0"/>
                    </a:p>
                    <a:p>
                      <a:r>
                        <a:rPr lang="en-GB" sz="800" dirty="0" smtClean="0"/>
                        <a:t>Challenge 2: Can you research the different logos for American Football teams. Why have they chosen these logo designs? Which</a:t>
                      </a:r>
                      <a:r>
                        <a:rPr lang="en-GB" sz="800" baseline="0" dirty="0" smtClean="0"/>
                        <a:t> logo designs do you like most? Can you create your own logo design for an American Football team? Can you label and explain the design you have created? Be creative – you could make your logo design from all sorts of different materials!</a:t>
                      </a:r>
                      <a:r>
                        <a:rPr lang="en-GB" sz="800" dirty="0" smtClean="0"/>
                        <a:t> </a:t>
                      </a:r>
                    </a:p>
                    <a:p>
                      <a:endParaRPr lang="en-GB" sz="800" dirty="0" smtClean="0"/>
                    </a:p>
                    <a:p>
                      <a:r>
                        <a:rPr lang="en-GB" sz="800" dirty="0" smtClean="0"/>
                        <a:t>Parent/Carer Signature:_________________________________</a:t>
                      </a:r>
                    </a:p>
                    <a:p>
                      <a:endParaRPr lang="en-GB" sz="1800" dirty="0"/>
                    </a:p>
                  </a:txBody>
                  <a:tcPr>
                    <a:solidFill>
                      <a:srgbClr val="6666FF"/>
                    </a:solidFill>
                  </a:tcPr>
                </a:tc>
                <a:tc>
                  <a:txBody>
                    <a:bodyPr/>
                    <a:lstStyle/>
                    <a:p>
                      <a:r>
                        <a:rPr lang="en-GB" sz="1000" u="sng" dirty="0" smtClean="0"/>
                        <a:t>Science </a:t>
                      </a:r>
                    </a:p>
                    <a:p>
                      <a:r>
                        <a:rPr lang="en-GB" sz="800" dirty="0" smtClean="0"/>
                        <a:t>This term we will be studying the Solar System. In school, you generated questions about space that you wanted to find the answer to. </a:t>
                      </a:r>
                    </a:p>
                    <a:p>
                      <a:r>
                        <a:rPr lang="en-GB" sz="800" dirty="0" smtClean="0"/>
                        <a:t>For homework, we would like you to research these questions and present what you find out in a fact file, poster or </a:t>
                      </a:r>
                      <a:r>
                        <a:rPr lang="en-GB" sz="800" dirty="0" err="1" smtClean="0"/>
                        <a:t>powerpoint</a:t>
                      </a:r>
                      <a:r>
                        <a:rPr lang="en-GB" sz="800" dirty="0" smtClean="0"/>
                        <a:t> presentation to your class. Make sure you have key facts to share in an interesting and clear way, in your own words. You could try these websites: </a:t>
                      </a:r>
                    </a:p>
                    <a:p>
                      <a:pPr marL="228600" indent="-228600">
                        <a:buAutoNum type="arabicPeriod"/>
                      </a:pPr>
                      <a:r>
                        <a:rPr lang="en-GB" sz="800" dirty="0" smtClean="0">
                          <a:hlinkClick r:id="rId4"/>
                        </a:rPr>
                        <a:t>http://space-facts.com/</a:t>
                      </a:r>
                      <a:endParaRPr lang="en-GB" sz="800" dirty="0" smtClean="0"/>
                    </a:p>
                    <a:p>
                      <a:pPr marL="228600" indent="-228600">
                        <a:buAutoNum type="arabicPeriod"/>
                      </a:pPr>
                      <a:r>
                        <a:rPr lang="en-GB" sz="800" dirty="0" smtClean="0">
                          <a:hlinkClick r:id="rId5"/>
                        </a:rPr>
                        <a:t>https://solarsystem.nasa.gov/kids/index.cf</a:t>
                      </a:r>
                      <a:endParaRPr lang="en-GB" sz="800" dirty="0" smtClean="0"/>
                    </a:p>
                    <a:p>
                      <a:pPr marL="228600" indent="-228600">
                        <a:buAutoNum type="arabicPeriod"/>
                      </a:pPr>
                      <a:r>
                        <a:rPr lang="en-GB" sz="800" dirty="0" smtClean="0">
                          <a:hlinkClick r:id="rId6"/>
                        </a:rPr>
                        <a:t>http://www.solarsystemscope.com/</a:t>
                      </a:r>
                      <a:endParaRPr lang="en-GB" sz="800" dirty="0" smtClean="0"/>
                    </a:p>
                    <a:p>
                      <a:pPr marL="228600" indent="-228600">
                        <a:buAutoNum type="arabicPeriod"/>
                      </a:pPr>
                      <a:r>
                        <a:rPr lang="en-GB" sz="800" dirty="0" smtClean="0">
                          <a:hlinkClick r:id="rId7"/>
                        </a:rPr>
                        <a:t>http://www.bbc.co.uk/programmes/b00qyxfb/clips</a:t>
                      </a:r>
                      <a:endParaRPr lang="en-GB" sz="800" dirty="0" smtClean="0"/>
                    </a:p>
                    <a:p>
                      <a:pPr marL="0" indent="0">
                        <a:buNone/>
                      </a:pPr>
                      <a:r>
                        <a:rPr lang="en-GB" sz="800" dirty="0" smtClean="0"/>
                        <a:t>This can be completed at any point over Autumn 1 </a:t>
                      </a:r>
                    </a:p>
                    <a:p>
                      <a:pPr marL="0" indent="0">
                        <a:buNone/>
                      </a:pPr>
                      <a:endParaRPr lang="en-GB" sz="800" dirty="0" smtClean="0"/>
                    </a:p>
                    <a:p>
                      <a:pPr marL="0" indent="0">
                        <a:buNone/>
                      </a:pPr>
                      <a:r>
                        <a:rPr lang="en-GB" sz="800" dirty="0" smtClean="0"/>
                        <a:t>Parent/Carer Signature:________________________________</a:t>
                      </a:r>
                    </a:p>
                    <a:p>
                      <a:pPr marL="0" indent="0">
                        <a:buNone/>
                      </a:pPr>
                      <a:endParaRPr lang="en-GB" sz="800" dirty="0"/>
                    </a:p>
                  </a:txBody>
                  <a:tcPr>
                    <a:solidFill>
                      <a:srgbClr val="996633"/>
                    </a:solidFill>
                  </a:tcPr>
                </a:tc>
              </a:tr>
              <a:tr h="1713505">
                <a:tc>
                  <a:txBody>
                    <a:bodyPr/>
                    <a:lstStyle/>
                    <a:p>
                      <a:r>
                        <a:rPr lang="en-GB" sz="1000" u="sng" dirty="0" smtClean="0"/>
                        <a:t>Personal Social Health Education Partner project</a:t>
                      </a:r>
                      <a:r>
                        <a:rPr lang="en-GB" sz="700" dirty="0" smtClean="0"/>
                        <a:t>: </a:t>
                      </a:r>
                      <a:r>
                        <a:rPr lang="en-GB" sz="800" dirty="0" smtClean="0"/>
                        <a:t>Challenge 1: Create a poster giving information on how to solve a problem with a friend. </a:t>
                      </a:r>
                    </a:p>
                    <a:p>
                      <a:endParaRPr lang="en-GB" sz="800" dirty="0" smtClean="0"/>
                    </a:p>
                    <a:p>
                      <a:r>
                        <a:rPr lang="en-GB" sz="800" dirty="0" smtClean="0"/>
                        <a:t>Challenge 2: Write a script where you are discussing a friendship problem on a radio chat show. Think about what advice you will give and receive! </a:t>
                      </a:r>
                    </a:p>
                    <a:p>
                      <a:endParaRPr lang="en-GB" sz="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t>Parent/Carer Signature:________________________________</a:t>
                      </a:r>
                    </a:p>
                    <a:p>
                      <a:endParaRPr lang="en-GB" sz="800" dirty="0" smtClean="0"/>
                    </a:p>
                  </a:txBody>
                  <a:tcPr>
                    <a:solidFill>
                      <a:srgbClr val="CC99FF"/>
                    </a:solidFill>
                  </a:tcPr>
                </a:tc>
                <a:tc>
                  <a:txBody>
                    <a:bodyPr/>
                    <a:lstStyle/>
                    <a:p>
                      <a:r>
                        <a:rPr lang="en-GB" sz="1000" u="sng" dirty="0" smtClean="0"/>
                        <a:t>Literacy</a:t>
                      </a:r>
                      <a:r>
                        <a:rPr lang="en-GB" sz="1000" u="sng" baseline="0" dirty="0" smtClean="0"/>
                        <a:t> – </a:t>
                      </a:r>
                      <a:r>
                        <a:rPr lang="en-GB" sz="1000" u="sng" dirty="0" smtClean="0"/>
                        <a:t>Biographies (Science/History)</a:t>
                      </a:r>
                    </a:p>
                    <a:p>
                      <a:r>
                        <a:rPr lang="en-GB" sz="800" dirty="0" smtClean="0"/>
                        <a:t>Challenge 1: Research the life of a famous astronaut. Write up what you have found out as a timeline. Here’s an example:</a:t>
                      </a:r>
                    </a:p>
                    <a:p>
                      <a:r>
                        <a:rPr lang="en-GB" sz="800" dirty="0" smtClean="0">
                          <a:hlinkClick r:id="rId8"/>
                        </a:rPr>
                        <a:t>http://www.bbc.co.uk/timelines/z2gxp39</a:t>
                      </a:r>
                      <a:endParaRPr lang="en-GB" sz="800" dirty="0" smtClean="0"/>
                    </a:p>
                    <a:p>
                      <a:endParaRPr lang="en-GB" sz="800" dirty="0" smtClean="0"/>
                    </a:p>
                    <a:p>
                      <a:r>
                        <a:rPr lang="en-GB" sz="800" dirty="0" smtClean="0"/>
                        <a:t>Challenge 2: Write a biography of a famous astronaut. Use high level vocabulary and description to make your biography interesting to read. </a:t>
                      </a:r>
                    </a:p>
                    <a:p>
                      <a:endParaRPr lang="en-GB" sz="900" dirty="0" smtClean="0"/>
                    </a:p>
                    <a:p>
                      <a:r>
                        <a:rPr lang="en-GB" sz="800" dirty="0" smtClean="0"/>
                        <a:t>Parent/Carer Signature:________________________________</a:t>
                      </a:r>
                      <a:endParaRPr lang="en-GB" sz="800" dirty="0"/>
                    </a:p>
                  </a:txBody>
                  <a:tcPr>
                    <a:solidFill>
                      <a:srgbClr val="FFCC00"/>
                    </a:solidFill>
                  </a:tcPr>
                </a:tc>
                <a:tc>
                  <a:txBody>
                    <a:bodyPr/>
                    <a:lstStyle/>
                    <a:p>
                      <a:r>
                        <a:rPr lang="en-GB" sz="1000" u="sng" dirty="0" smtClean="0"/>
                        <a:t>Mathematics Dicey Operations! </a:t>
                      </a:r>
                    </a:p>
                    <a:p>
                      <a:r>
                        <a:rPr lang="en-GB" sz="800" dirty="0" smtClean="0"/>
                        <a:t>Challenge 1: Play this game with a </a:t>
                      </a:r>
                    </a:p>
                    <a:p>
                      <a:r>
                        <a:rPr lang="en-GB" sz="800" dirty="0" smtClean="0"/>
                        <a:t>friend or family member. Each of you </a:t>
                      </a:r>
                    </a:p>
                    <a:p>
                      <a:r>
                        <a:rPr lang="en-GB" sz="800" dirty="0" smtClean="0"/>
                        <a:t>draws a multiplication grid. Throw the </a:t>
                      </a:r>
                    </a:p>
                    <a:p>
                      <a:r>
                        <a:rPr lang="en-GB" sz="800" dirty="0" smtClean="0"/>
                        <a:t>dice 4 times and use the number </a:t>
                      </a:r>
                    </a:p>
                    <a:p>
                      <a:r>
                        <a:rPr lang="en-GB" sz="800" dirty="0" smtClean="0"/>
                        <a:t>each time to fill the cells in any order </a:t>
                      </a:r>
                    </a:p>
                    <a:p>
                      <a:r>
                        <a:rPr lang="en-GB" sz="800" dirty="0" smtClean="0"/>
                        <a:t>you choose. Whoever has the product closest to 1000 wins. </a:t>
                      </a:r>
                    </a:p>
                    <a:p>
                      <a:endParaRPr lang="en-GB" sz="800" dirty="0" smtClean="0"/>
                    </a:p>
                    <a:p>
                      <a:r>
                        <a:rPr lang="en-GB" sz="800" dirty="0" smtClean="0"/>
                        <a:t>Challenge 2: Play the game again but this time, trying to reach a different total of your choice. </a:t>
                      </a:r>
                    </a:p>
                    <a:p>
                      <a:endParaRPr lang="en-GB" sz="800" dirty="0" smtClean="0"/>
                    </a:p>
                    <a:p>
                      <a:r>
                        <a:rPr lang="en-GB" sz="800" dirty="0" smtClean="0"/>
                        <a:t>Parent/Carer Signature:________________________________</a:t>
                      </a:r>
                    </a:p>
                    <a:p>
                      <a:endParaRPr lang="en-GB" sz="800" dirty="0" smtClean="0"/>
                    </a:p>
                  </a:txBody>
                  <a:tcPr>
                    <a:solidFill>
                      <a:srgbClr val="33CC33"/>
                    </a:solidFill>
                  </a:tcPr>
                </a:tc>
              </a:tr>
              <a:tr h="1728192">
                <a:tc>
                  <a:txBody>
                    <a:bodyPr/>
                    <a:lstStyle/>
                    <a:p>
                      <a:r>
                        <a:rPr lang="en-GB" sz="1000" u="sng" dirty="0" smtClean="0"/>
                        <a:t>Literacy (Science)</a:t>
                      </a:r>
                    </a:p>
                    <a:p>
                      <a:r>
                        <a:rPr lang="en-GB" sz="800" dirty="0" smtClean="0"/>
                        <a:t>Challenge 1: Research life on the International Space Station. Write an explanation of how to wash, eat, sleep and exercise there. This link will help you: </a:t>
                      </a:r>
                      <a:r>
                        <a:rPr lang="en-GB" sz="800" dirty="0" smtClean="0">
                          <a:hlinkClick r:id="rId9"/>
                        </a:rPr>
                        <a:t>https://www.nasa.gov/audience/foreducators/stemon-station/dayinthelife</a:t>
                      </a:r>
                      <a:endParaRPr lang="en-GB" sz="800" dirty="0" smtClean="0"/>
                    </a:p>
                    <a:p>
                      <a:endParaRPr lang="en-GB" sz="800" dirty="0" smtClean="0"/>
                    </a:p>
                    <a:p>
                      <a:r>
                        <a:rPr lang="en-GB" sz="800" dirty="0" smtClean="0"/>
                        <a:t>Challenge 2: Write a diary from the point of view of an astronaut living in the International Space Station. Remember to include feelings, thoughts, description and high level vocabulary. </a:t>
                      </a:r>
                    </a:p>
                    <a:p>
                      <a:r>
                        <a:rPr lang="en-GB" sz="800" dirty="0" smtClean="0"/>
                        <a:t> </a:t>
                      </a:r>
                    </a:p>
                    <a:p>
                      <a:r>
                        <a:rPr lang="en-GB" sz="800" dirty="0" smtClean="0"/>
                        <a:t>Parent/Carer Signature:_________________________________</a:t>
                      </a:r>
                    </a:p>
                    <a:p>
                      <a:endParaRPr lang="en-GB" sz="800" dirty="0"/>
                    </a:p>
                  </a:txBody>
                  <a:tcPr>
                    <a:solidFill>
                      <a:srgbClr val="33CCFF"/>
                    </a:solidFill>
                  </a:tcPr>
                </a:tc>
                <a:tc>
                  <a:txBody>
                    <a:bodyPr/>
                    <a:lstStyle/>
                    <a:p>
                      <a:r>
                        <a:rPr lang="en-GB" sz="1000" u="sng" dirty="0" smtClean="0"/>
                        <a:t>RE </a:t>
                      </a:r>
                    </a:p>
                    <a:p>
                      <a:r>
                        <a:rPr lang="en-GB" sz="800" dirty="0" smtClean="0"/>
                        <a:t>Challenge 1: WWJD (What would Jesus do?) Where did</a:t>
                      </a:r>
                      <a:r>
                        <a:rPr lang="en-GB" sz="800" baseline="0" dirty="0" smtClean="0"/>
                        <a:t> this acronym originate from? Why is it useful? How could it help Christians live out their lives? Often Christians wear it around their wrists to remind them through a printed wristband or bracelet. Is there an acronym that you would live your life by? What does it stand for? What would you design to remind you of it?</a:t>
                      </a:r>
                      <a:endParaRPr lang="en-GB" sz="800" dirty="0" smtClean="0"/>
                    </a:p>
                    <a:p>
                      <a:endParaRPr lang="en-GB" sz="800" dirty="0" smtClean="0"/>
                    </a:p>
                    <a:p>
                      <a:r>
                        <a:rPr lang="en-GB" sz="800" dirty="0" smtClean="0"/>
                        <a:t>Challenge 2: The Hindu</a:t>
                      </a:r>
                      <a:r>
                        <a:rPr lang="en-GB" sz="800" baseline="0" dirty="0" smtClean="0"/>
                        <a:t> festival of lights - </a:t>
                      </a:r>
                      <a:r>
                        <a:rPr lang="en-GB" sz="800" dirty="0" smtClean="0"/>
                        <a:t> Diwali will begin</a:t>
                      </a:r>
                      <a:r>
                        <a:rPr lang="en-GB" sz="800" baseline="0" dirty="0" smtClean="0"/>
                        <a:t> on Sunday 27</a:t>
                      </a:r>
                      <a:r>
                        <a:rPr lang="en-GB" sz="800" baseline="30000" dirty="0" smtClean="0"/>
                        <a:t>th</a:t>
                      </a:r>
                      <a:r>
                        <a:rPr lang="en-GB" sz="800" baseline="0" dirty="0" smtClean="0"/>
                        <a:t> October this year. What can you find out about how and why this festival is celebrated? Can you present your findings to share with some one in Class 2? You will therefore need to consider the age of your audience.</a:t>
                      </a:r>
                      <a:endParaRPr lang="en-GB" sz="800" dirty="0" smtClean="0"/>
                    </a:p>
                    <a:p>
                      <a:r>
                        <a:rPr lang="en-GB" sz="800" dirty="0" smtClean="0"/>
                        <a:t> </a:t>
                      </a:r>
                    </a:p>
                    <a:p>
                      <a:r>
                        <a:rPr lang="en-GB" sz="800" dirty="0" smtClean="0"/>
                        <a:t>Parent/Carer Signature:_________________________________</a:t>
                      </a:r>
                    </a:p>
                    <a:p>
                      <a:endParaRPr lang="en-GB" sz="800" dirty="0"/>
                    </a:p>
                  </a:txBody>
                  <a:tcPr>
                    <a:solidFill>
                      <a:srgbClr val="66FFCC"/>
                    </a:solidFill>
                  </a:tcPr>
                </a:tc>
                <a:tc>
                  <a:txBody>
                    <a:bodyPr/>
                    <a:lstStyle/>
                    <a:p>
                      <a:r>
                        <a:rPr lang="en-GB" sz="1000" u="sng" dirty="0" smtClean="0"/>
                        <a:t>French (Geography)</a:t>
                      </a:r>
                    </a:p>
                    <a:p>
                      <a:r>
                        <a:rPr lang="en-GB" sz="800" dirty="0" smtClean="0"/>
                        <a:t>Challenge 1: Can you find out</a:t>
                      </a:r>
                      <a:r>
                        <a:rPr lang="en-GB" sz="800" baseline="0" dirty="0" smtClean="0"/>
                        <a:t> how many countries in the world speak French as their official language? What is the population of these countries? Represent your findings in whatever way you choose.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u="sng"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900" u="sng" dirty="0" smtClean="0"/>
                        <a:t>Music (Science)</a:t>
                      </a:r>
                    </a:p>
                    <a:p>
                      <a:r>
                        <a:rPr lang="en-GB" sz="800" dirty="0" smtClean="0"/>
                        <a:t>Challenge 1: Can you</a:t>
                      </a:r>
                      <a:r>
                        <a:rPr lang="en-GB" sz="800" baseline="0" dirty="0" smtClean="0"/>
                        <a:t> listen t o the following extracts from Holst’s – The Planets - </a:t>
                      </a:r>
                      <a:r>
                        <a:rPr lang="en-GB" sz="800" dirty="0" smtClean="0">
                          <a:hlinkClick r:id="rId10"/>
                        </a:rPr>
                        <a:t>https://www.lpo.org.uk/creative-classrooms-connect/holst-s-the-planets-for-key-stage-2.html</a:t>
                      </a:r>
                      <a:r>
                        <a:rPr lang="en-GB" sz="800" dirty="0" smtClean="0"/>
                        <a:t> and create an image/pattern/description</a:t>
                      </a:r>
                      <a:r>
                        <a:rPr lang="en-GB" sz="800" baseline="0" dirty="0" smtClean="0"/>
                        <a:t> of how the music makes you think/feel?</a:t>
                      </a:r>
                      <a:endParaRPr lang="en-GB" sz="800" dirty="0" smtClean="0"/>
                    </a:p>
                    <a:p>
                      <a:r>
                        <a:rPr lang="en-GB" sz="800" dirty="0" smtClean="0"/>
                        <a:t> </a:t>
                      </a:r>
                    </a:p>
                    <a:p>
                      <a:r>
                        <a:rPr lang="en-GB" sz="800" dirty="0" smtClean="0"/>
                        <a:t>Parent/Carer Signature:_________________________________</a:t>
                      </a:r>
                    </a:p>
                    <a:p>
                      <a:endParaRPr lang="en-GB" sz="800" dirty="0"/>
                    </a:p>
                  </a:txBody>
                  <a:tcPr>
                    <a:solidFill>
                      <a:srgbClr val="FF6699"/>
                    </a:solidFill>
                  </a:tcPr>
                </a:tc>
              </a:tr>
            </a:tbl>
          </a:graphicData>
        </a:graphic>
      </p:graphicFrame>
      <p:pic>
        <p:nvPicPr>
          <p:cNvPr id="1026"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956376" y="3140968"/>
            <a:ext cx="1028700" cy="73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24272" y="116632"/>
            <a:ext cx="8928992" cy="307777"/>
          </a:xfrm>
          <a:prstGeom prst="rect">
            <a:avLst/>
          </a:prstGeom>
          <a:noFill/>
        </p:spPr>
        <p:txBody>
          <a:bodyPr wrap="square" rtlCol="0">
            <a:spAutoFit/>
          </a:bodyPr>
          <a:lstStyle/>
          <a:p>
            <a:pPr algn="ctr"/>
            <a:r>
              <a:rPr lang="en-GB" sz="1400" u="sng" dirty="0" smtClean="0"/>
              <a:t>Class 4 – Homework Learning Tasks for Autumn 1</a:t>
            </a:r>
            <a:endParaRPr lang="en-GB" sz="1400" u="sng" dirty="0"/>
          </a:p>
        </p:txBody>
      </p:sp>
    </p:spTree>
    <p:extLst>
      <p:ext uri="{BB962C8B-B14F-4D97-AF65-F5344CB8AC3E}">
        <p14:creationId xmlns:p14="http://schemas.microsoft.com/office/powerpoint/2010/main" val="3666436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876</Words>
  <Application>Microsoft Office PowerPoint</Application>
  <PresentationFormat>On-screen Show (4:3)</PresentationFormat>
  <Paragraphs>67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Gibbins</dc:creator>
  <cp:lastModifiedBy>Paul Gibbins</cp:lastModifiedBy>
  <cp:revision>14</cp:revision>
  <dcterms:created xsi:type="dcterms:W3CDTF">2019-08-17T10:08:57Z</dcterms:created>
  <dcterms:modified xsi:type="dcterms:W3CDTF">2019-09-09T12:07:07Z</dcterms:modified>
</cp:coreProperties>
</file>