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6889750"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78" y="57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FC3D4D1-A17C-4393-ACFB-04E2D86C6822}" type="datetimeFigureOut">
              <a:rPr lang="en-GB" smtClean="0"/>
              <a:t>20/08/2019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776BB5-576A-4A8E-8264-94B67FC64D2E}" type="slidenum">
              <a:rPr lang="en-GB" smtClean="0"/>
              <a:t>‹#›</a:t>
            </a:fld>
            <a:endParaRPr lang="en-GB"/>
          </a:p>
        </p:txBody>
      </p:sp>
    </p:spTree>
    <p:extLst>
      <p:ext uri="{BB962C8B-B14F-4D97-AF65-F5344CB8AC3E}">
        <p14:creationId xmlns:p14="http://schemas.microsoft.com/office/powerpoint/2010/main" val="2414078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C3D4D1-A17C-4393-ACFB-04E2D86C6822}" type="datetimeFigureOut">
              <a:rPr lang="en-GB" smtClean="0"/>
              <a:t>20/08/2019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776BB5-576A-4A8E-8264-94B67FC64D2E}" type="slidenum">
              <a:rPr lang="en-GB" smtClean="0"/>
              <a:t>‹#›</a:t>
            </a:fld>
            <a:endParaRPr lang="en-GB"/>
          </a:p>
        </p:txBody>
      </p:sp>
    </p:spTree>
    <p:extLst>
      <p:ext uri="{BB962C8B-B14F-4D97-AF65-F5344CB8AC3E}">
        <p14:creationId xmlns:p14="http://schemas.microsoft.com/office/powerpoint/2010/main" val="1524754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C3D4D1-A17C-4393-ACFB-04E2D86C6822}" type="datetimeFigureOut">
              <a:rPr lang="en-GB" smtClean="0"/>
              <a:t>20/08/2019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776BB5-576A-4A8E-8264-94B67FC64D2E}" type="slidenum">
              <a:rPr lang="en-GB" smtClean="0"/>
              <a:t>‹#›</a:t>
            </a:fld>
            <a:endParaRPr lang="en-GB"/>
          </a:p>
        </p:txBody>
      </p:sp>
    </p:spTree>
    <p:extLst>
      <p:ext uri="{BB962C8B-B14F-4D97-AF65-F5344CB8AC3E}">
        <p14:creationId xmlns:p14="http://schemas.microsoft.com/office/powerpoint/2010/main" val="818472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C3D4D1-A17C-4393-ACFB-04E2D86C6822}" type="datetimeFigureOut">
              <a:rPr lang="en-GB" smtClean="0"/>
              <a:t>20/08/2019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776BB5-576A-4A8E-8264-94B67FC64D2E}" type="slidenum">
              <a:rPr lang="en-GB" smtClean="0"/>
              <a:t>‹#›</a:t>
            </a:fld>
            <a:endParaRPr lang="en-GB"/>
          </a:p>
        </p:txBody>
      </p:sp>
    </p:spTree>
    <p:extLst>
      <p:ext uri="{BB962C8B-B14F-4D97-AF65-F5344CB8AC3E}">
        <p14:creationId xmlns:p14="http://schemas.microsoft.com/office/powerpoint/2010/main" val="1435481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C3D4D1-A17C-4393-ACFB-04E2D86C6822}" type="datetimeFigureOut">
              <a:rPr lang="en-GB" smtClean="0"/>
              <a:t>20/08/2019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776BB5-576A-4A8E-8264-94B67FC64D2E}" type="slidenum">
              <a:rPr lang="en-GB" smtClean="0"/>
              <a:t>‹#›</a:t>
            </a:fld>
            <a:endParaRPr lang="en-GB"/>
          </a:p>
        </p:txBody>
      </p:sp>
    </p:spTree>
    <p:extLst>
      <p:ext uri="{BB962C8B-B14F-4D97-AF65-F5344CB8AC3E}">
        <p14:creationId xmlns:p14="http://schemas.microsoft.com/office/powerpoint/2010/main" val="4193312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FC3D4D1-A17C-4393-ACFB-04E2D86C6822}" type="datetimeFigureOut">
              <a:rPr lang="en-GB" smtClean="0"/>
              <a:t>20/08/2019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776BB5-576A-4A8E-8264-94B67FC64D2E}" type="slidenum">
              <a:rPr lang="en-GB" smtClean="0"/>
              <a:t>‹#›</a:t>
            </a:fld>
            <a:endParaRPr lang="en-GB"/>
          </a:p>
        </p:txBody>
      </p:sp>
    </p:spTree>
    <p:extLst>
      <p:ext uri="{BB962C8B-B14F-4D97-AF65-F5344CB8AC3E}">
        <p14:creationId xmlns:p14="http://schemas.microsoft.com/office/powerpoint/2010/main" val="394521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FC3D4D1-A17C-4393-ACFB-04E2D86C6822}" type="datetimeFigureOut">
              <a:rPr lang="en-GB" smtClean="0"/>
              <a:t>20/08/2019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3776BB5-576A-4A8E-8264-94B67FC64D2E}" type="slidenum">
              <a:rPr lang="en-GB" smtClean="0"/>
              <a:t>‹#›</a:t>
            </a:fld>
            <a:endParaRPr lang="en-GB"/>
          </a:p>
        </p:txBody>
      </p:sp>
    </p:spTree>
    <p:extLst>
      <p:ext uri="{BB962C8B-B14F-4D97-AF65-F5344CB8AC3E}">
        <p14:creationId xmlns:p14="http://schemas.microsoft.com/office/powerpoint/2010/main" val="3885290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FC3D4D1-A17C-4393-ACFB-04E2D86C6822}" type="datetimeFigureOut">
              <a:rPr lang="en-GB" smtClean="0"/>
              <a:t>20/08/2019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3776BB5-576A-4A8E-8264-94B67FC64D2E}" type="slidenum">
              <a:rPr lang="en-GB" smtClean="0"/>
              <a:t>‹#›</a:t>
            </a:fld>
            <a:endParaRPr lang="en-GB"/>
          </a:p>
        </p:txBody>
      </p:sp>
    </p:spTree>
    <p:extLst>
      <p:ext uri="{BB962C8B-B14F-4D97-AF65-F5344CB8AC3E}">
        <p14:creationId xmlns:p14="http://schemas.microsoft.com/office/powerpoint/2010/main" val="44249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3D4D1-A17C-4393-ACFB-04E2D86C6822}" type="datetimeFigureOut">
              <a:rPr lang="en-GB" smtClean="0"/>
              <a:t>20/08/2019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3776BB5-576A-4A8E-8264-94B67FC64D2E}" type="slidenum">
              <a:rPr lang="en-GB" smtClean="0"/>
              <a:t>‹#›</a:t>
            </a:fld>
            <a:endParaRPr lang="en-GB"/>
          </a:p>
        </p:txBody>
      </p:sp>
    </p:spTree>
    <p:extLst>
      <p:ext uri="{BB962C8B-B14F-4D97-AF65-F5344CB8AC3E}">
        <p14:creationId xmlns:p14="http://schemas.microsoft.com/office/powerpoint/2010/main" val="4036870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C3D4D1-A17C-4393-ACFB-04E2D86C6822}" type="datetimeFigureOut">
              <a:rPr lang="en-GB" smtClean="0"/>
              <a:t>20/08/2019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776BB5-576A-4A8E-8264-94B67FC64D2E}" type="slidenum">
              <a:rPr lang="en-GB" smtClean="0"/>
              <a:t>‹#›</a:t>
            </a:fld>
            <a:endParaRPr lang="en-GB"/>
          </a:p>
        </p:txBody>
      </p:sp>
    </p:spTree>
    <p:extLst>
      <p:ext uri="{BB962C8B-B14F-4D97-AF65-F5344CB8AC3E}">
        <p14:creationId xmlns:p14="http://schemas.microsoft.com/office/powerpoint/2010/main" val="1359915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C3D4D1-A17C-4393-ACFB-04E2D86C6822}" type="datetimeFigureOut">
              <a:rPr lang="en-GB" smtClean="0"/>
              <a:t>20/08/2019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776BB5-576A-4A8E-8264-94B67FC64D2E}" type="slidenum">
              <a:rPr lang="en-GB" smtClean="0"/>
              <a:t>‹#›</a:t>
            </a:fld>
            <a:endParaRPr lang="en-GB"/>
          </a:p>
        </p:txBody>
      </p:sp>
    </p:spTree>
    <p:extLst>
      <p:ext uri="{BB962C8B-B14F-4D97-AF65-F5344CB8AC3E}">
        <p14:creationId xmlns:p14="http://schemas.microsoft.com/office/powerpoint/2010/main" val="1314470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DFC3D4D1-A17C-4393-ACFB-04E2D86C6822}" type="datetimeFigureOut">
              <a:rPr lang="en-GB" smtClean="0"/>
              <a:t>20/08/2019</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3776BB5-576A-4A8E-8264-94B67FC64D2E}" type="slidenum">
              <a:rPr lang="en-GB" smtClean="0"/>
              <a:t>‹#›</a:t>
            </a:fld>
            <a:endParaRPr lang="en-GB"/>
          </a:p>
        </p:txBody>
      </p:sp>
    </p:spTree>
    <p:extLst>
      <p:ext uri="{BB962C8B-B14F-4D97-AF65-F5344CB8AC3E}">
        <p14:creationId xmlns:p14="http://schemas.microsoft.com/office/powerpoint/2010/main" val="2867535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8640" y="107504"/>
            <a:ext cx="6434069" cy="954107"/>
          </a:xfrm>
          <a:prstGeom prst="rect">
            <a:avLst/>
          </a:prstGeom>
          <a:solidFill>
            <a:schemeClr val="tx2">
              <a:lumMod val="20000"/>
              <a:lumOff val="80000"/>
            </a:schemeClr>
          </a:solidFill>
          <a:ln>
            <a:solidFill>
              <a:srgbClr val="00CC00"/>
            </a:solidFill>
          </a:ln>
        </p:spPr>
        <p:txBody>
          <a:bodyPr wrap="square" rtlCol="0">
            <a:spAutoFit/>
          </a:bodyPr>
          <a:lstStyle/>
          <a:p>
            <a:r>
              <a:rPr lang="en-US" sz="2800" dirty="0" smtClean="0">
                <a:latin typeface="KG Second Chances Sketch" panose="02000000000000000000" pitchFamily="2" charset="0"/>
              </a:rPr>
              <a:t>Welcome to Class 4! 	</a:t>
            </a:r>
            <a:r>
              <a:rPr lang="en-US" sz="1400" dirty="0" smtClean="0">
                <a:latin typeface="KG Second Chances Sketch" panose="02000000000000000000" pitchFamily="2" charset="0"/>
              </a:rPr>
              <a:t>A handy guide to 					your new year 					group</a:t>
            </a:r>
            <a:endParaRPr lang="en-GB" sz="2800" dirty="0">
              <a:latin typeface="KG Second Chances Sketch" panose="02000000000000000000" pitchFamily="2" charset="0"/>
            </a:endParaRPr>
          </a:p>
        </p:txBody>
      </p:sp>
      <p:sp>
        <p:nvSpPr>
          <p:cNvPr id="5" name="Rounded Rectangle 4"/>
          <p:cNvSpPr/>
          <p:nvPr/>
        </p:nvSpPr>
        <p:spPr>
          <a:xfrm>
            <a:off x="116632" y="1187624"/>
            <a:ext cx="3047412" cy="1301055"/>
          </a:xfrm>
          <a:prstGeom prst="roundRect">
            <a:avLst/>
          </a:prstGeom>
          <a:solidFill>
            <a:schemeClr val="accent1">
              <a:lumMod val="40000"/>
              <a:lumOff val="60000"/>
            </a:schemeClr>
          </a:solidFill>
          <a:ln>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solidFill>
                  <a:schemeClr val="tx1"/>
                </a:solidFill>
              </a:rPr>
              <a:t>STAFF</a:t>
            </a:r>
          </a:p>
          <a:p>
            <a:pPr algn="ctr"/>
            <a:endParaRPr lang="en-US" dirty="0">
              <a:solidFill>
                <a:schemeClr val="tx1"/>
              </a:solidFill>
            </a:endParaRPr>
          </a:p>
          <a:p>
            <a:r>
              <a:rPr lang="en-US" sz="1100" dirty="0" err="1" smtClean="0">
                <a:solidFill>
                  <a:schemeClr val="tx1"/>
                </a:solidFill>
              </a:rPr>
              <a:t>Mrs</a:t>
            </a:r>
            <a:r>
              <a:rPr lang="en-US" sz="1100" dirty="0" smtClean="0">
                <a:solidFill>
                  <a:schemeClr val="tx1"/>
                </a:solidFill>
              </a:rPr>
              <a:t> Talbot – Monday &amp; Tuesday</a:t>
            </a:r>
          </a:p>
          <a:p>
            <a:r>
              <a:rPr lang="en-US" sz="1100" dirty="0" err="1" smtClean="0">
                <a:solidFill>
                  <a:schemeClr val="tx1"/>
                </a:solidFill>
              </a:rPr>
              <a:t>Mrs</a:t>
            </a:r>
            <a:r>
              <a:rPr lang="en-US" sz="1100" dirty="0" smtClean="0">
                <a:solidFill>
                  <a:schemeClr val="tx1"/>
                </a:solidFill>
              </a:rPr>
              <a:t> Gibbins – Wednesday, Thursday &amp; Friday</a:t>
            </a:r>
          </a:p>
          <a:p>
            <a:r>
              <a:rPr lang="en-US" sz="1100" dirty="0" err="1" smtClean="0">
                <a:solidFill>
                  <a:schemeClr val="tx1"/>
                </a:solidFill>
              </a:rPr>
              <a:t>Mrs</a:t>
            </a:r>
            <a:r>
              <a:rPr lang="en-US" sz="1100" dirty="0" smtClean="0">
                <a:solidFill>
                  <a:schemeClr val="tx1"/>
                </a:solidFill>
              </a:rPr>
              <a:t> Caine – Learning Support Assistant</a:t>
            </a:r>
            <a:endParaRPr lang="en-GB" sz="1100" dirty="0">
              <a:solidFill>
                <a:schemeClr val="tx1"/>
              </a:solidFill>
            </a:endParaRPr>
          </a:p>
        </p:txBody>
      </p:sp>
      <p:sp>
        <p:nvSpPr>
          <p:cNvPr id="6" name="Rounded Rectangle 5"/>
          <p:cNvSpPr/>
          <p:nvPr/>
        </p:nvSpPr>
        <p:spPr>
          <a:xfrm>
            <a:off x="3336248" y="1187624"/>
            <a:ext cx="3405119" cy="3456384"/>
          </a:xfrm>
          <a:prstGeom prst="roundRect">
            <a:avLst/>
          </a:prstGeom>
          <a:solidFill>
            <a:schemeClr val="accent1">
              <a:lumMod val="40000"/>
              <a:lumOff val="60000"/>
            </a:schemeClr>
          </a:solidFill>
          <a:ln>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solidFill>
                  <a:schemeClr val="tx1"/>
                </a:solidFill>
              </a:rPr>
              <a:t>EQUIPMENT</a:t>
            </a:r>
          </a:p>
          <a:p>
            <a:pPr algn="ctr"/>
            <a:endParaRPr lang="en-US" dirty="0">
              <a:solidFill>
                <a:schemeClr val="tx1"/>
              </a:solidFill>
            </a:endParaRPr>
          </a:p>
          <a:p>
            <a:r>
              <a:rPr lang="en-US" sz="1100" dirty="0" smtClean="0">
                <a:solidFill>
                  <a:schemeClr val="tx1"/>
                </a:solidFill>
              </a:rPr>
              <a:t>You will need to provide some of your own equipment in Class 4.  This is what you will need – please make sure it fits in one named pencil case that fits into your tray.</a:t>
            </a:r>
          </a:p>
          <a:p>
            <a:endParaRPr lang="en-US" sz="1100" dirty="0" smtClean="0">
              <a:solidFill>
                <a:schemeClr val="tx1"/>
              </a:solidFill>
            </a:endParaRPr>
          </a:p>
          <a:p>
            <a:pPr marL="171450" indent="-171450">
              <a:buFont typeface="Arial" panose="020B0604020202020204" pitchFamily="34" charset="0"/>
              <a:buChar char="•"/>
            </a:pPr>
            <a:r>
              <a:rPr lang="en-US" sz="1100" dirty="0" smtClean="0">
                <a:solidFill>
                  <a:schemeClr val="tx1"/>
                </a:solidFill>
              </a:rPr>
              <a:t>Good quality HB pencils</a:t>
            </a:r>
          </a:p>
          <a:p>
            <a:pPr marL="171450" indent="-171450">
              <a:buFont typeface="Arial" panose="020B0604020202020204" pitchFamily="34" charset="0"/>
              <a:buChar char="•"/>
            </a:pPr>
            <a:r>
              <a:rPr lang="en-US" sz="1100" dirty="0">
                <a:solidFill>
                  <a:schemeClr val="tx1"/>
                </a:solidFill>
              </a:rPr>
              <a:t>B</a:t>
            </a:r>
            <a:r>
              <a:rPr lang="en-GB" sz="1100" dirty="0" err="1" smtClean="0">
                <a:solidFill>
                  <a:schemeClr val="tx1"/>
                </a:solidFill>
              </a:rPr>
              <a:t>lue</a:t>
            </a:r>
            <a:r>
              <a:rPr lang="en-GB" sz="1100" dirty="0" smtClean="0">
                <a:solidFill>
                  <a:schemeClr val="tx1"/>
                </a:solidFill>
              </a:rPr>
              <a:t> </a:t>
            </a:r>
            <a:r>
              <a:rPr lang="en-GB" sz="1100" dirty="0">
                <a:solidFill>
                  <a:schemeClr val="tx1"/>
                </a:solidFill>
              </a:rPr>
              <a:t>fine liner pen (if your child has a pen </a:t>
            </a:r>
            <a:r>
              <a:rPr lang="en-GB" sz="1100" dirty="0" smtClean="0">
                <a:solidFill>
                  <a:schemeClr val="tx1"/>
                </a:solidFill>
              </a:rPr>
              <a:t>licence)</a:t>
            </a:r>
          </a:p>
          <a:p>
            <a:pPr marL="171450" indent="-171450">
              <a:buFont typeface="Arial" panose="020B0604020202020204" pitchFamily="34" charset="0"/>
              <a:buChar char="•"/>
            </a:pPr>
            <a:r>
              <a:rPr lang="en-GB" sz="1100" dirty="0">
                <a:solidFill>
                  <a:schemeClr val="tx1"/>
                </a:solidFill>
              </a:rPr>
              <a:t>G</a:t>
            </a:r>
            <a:r>
              <a:rPr lang="en-GB" sz="1100" dirty="0" smtClean="0">
                <a:solidFill>
                  <a:schemeClr val="tx1"/>
                </a:solidFill>
              </a:rPr>
              <a:t>ood </a:t>
            </a:r>
            <a:r>
              <a:rPr lang="en-GB" sz="1100" dirty="0">
                <a:solidFill>
                  <a:schemeClr val="tx1"/>
                </a:solidFill>
              </a:rPr>
              <a:t>quality glue </a:t>
            </a:r>
            <a:r>
              <a:rPr lang="en-GB" sz="1100" dirty="0" smtClean="0">
                <a:solidFill>
                  <a:schemeClr val="tx1"/>
                </a:solidFill>
              </a:rPr>
              <a:t>stick</a:t>
            </a:r>
          </a:p>
          <a:p>
            <a:pPr marL="171450" indent="-171450">
              <a:buFont typeface="Arial" panose="020B0604020202020204" pitchFamily="34" charset="0"/>
              <a:buChar char="•"/>
            </a:pPr>
            <a:r>
              <a:rPr lang="en-GB" sz="1100" dirty="0">
                <a:solidFill>
                  <a:schemeClr val="tx1"/>
                </a:solidFill>
              </a:rPr>
              <a:t>S</a:t>
            </a:r>
            <a:r>
              <a:rPr lang="en-GB" sz="1100" dirty="0" smtClean="0">
                <a:solidFill>
                  <a:schemeClr val="tx1"/>
                </a:solidFill>
              </a:rPr>
              <a:t>election </a:t>
            </a:r>
            <a:r>
              <a:rPr lang="en-GB" sz="1100" dirty="0">
                <a:solidFill>
                  <a:schemeClr val="tx1"/>
                </a:solidFill>
              </a:rPr>
              <a:t>of coloured pencils. No gel pens or anything ‘smelly</a:t>
            </a:r>
            <a:r>
              <a:rPr lang="en-GB" sz="1100" dirty="0" smtClean="0">
                <a:solidFill>
                  <a:schemeClr val="tx1"/>
                </a:solidFill>
              </a:rPr>
              <a:t>’!</a:t>
            </a:r>
          </a:p>
          <a:p>
            <a:pPr marL="171450" indent="-171450">
              <a:buFont typeface="Arial" panose="020B0604020202020204" pitchFamily="34" charset="0"/>
              <a:buChar char="•"/>
            </a:pPr>
            <a:r>
              <a:rPr lang="en-GB" sz="1100" dirty="0">
                <a:solidFill>
                  <a:schemeClr val="tx1"/>
                </a:solidFill>
              </a:rPr>
              <a:t>S</a:t>
            </a:r>
            <a:r>
              <a:rPr lang="en-GB" sz="1100" dirty="0" smtClean="0">
                <a:solidFill>
                  <a:schemeClr val="tx1"/>
                </a:solidFill>
              </a:rPr>
              <a:t>mall </a:t>
            </a:r>
            <a:r>
              <a:rPr lang="en-GB" sz="1100" dirty="0">
                <a:solidFill>
                  <a:schemeClr val="tx1"/>
                </a:solidFill>
              </a:rPr>
              <a:t>pencil sharpener</a:t>
            </a:r>
          </a:p>
          <a:p>
            <a:endParaRPr lang="en-US" sz="1100" dirty="0">
              <a:solidFill>
                <a:schemeClr val="tx1"/>
              </a:solidFill>
            </a:endParaRPr>
          </a:p>
          <a:p>
            <a:pPr algn="ctr"/>
            <a:r>
              <a:rPr lang="en-US" sz="1100" dirty="0" smtClean="0">
                <a:solidFill>
                  <a:srgbClr val="FF0000"/>
                </a:solidFill>
              </a:rPr>
              <a:t>Remember to make sure all your equipment (uniform and equipment) is named so we can return it to you if it gets lost!</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58865" y="1331640"/>
            <a:ext cx="648072" cy="4320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ounded Rectangle 7"/>
          <p:cNvSpPr/>
          <p:nvPr/>
        </p:nvSpPr>
        <p:spPr>
          <a:xfrm>
            <a:off x="3336248" y="4822258"/>
            <a:ext cx="3333112" cy="2019766"/>
          </a:xfrm>
          <a:prstGeom prst="roundRect">
            <a:avLst/>
          </a:prstGeom>
          <a:solidFill>
            <a:schemeClr val="accent1">
              <a:lumMod val="40000"/>
              <a:lumOff val="60000"/>
            </a:schemeClr>
          </a:solidFill>
          <a:ln>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solidFill>
                  <a:schemeClr val="tx1"/>
                </a:solidFill>
              </a:rPr>
              <a:t>IMPORTANT DAYS</a:t>
            </a:r>
          </a:p>
          <a:p>
            <a:pPr algn="ctr"/>
            <a:endParaRPr lang="en-US" dirty="0">
              <a:solidFill>
                <a:schemeClr val="tx1"/>
              </a:solidFill>
            </a:endParaRPr>
          </a:p>
          <a:p>
            <a:r>
              <a:rPr lang="en-US" sz="1100" dirty="0" smtClean="0">
                <a:solidFill>
                  <a:schemeClr val="tx1"/>
                </a:solidFill>
              </a:rPr>
              <a:t>Forest School - Wednesday</a:t>
            </a:r>
          </a:p>
          <a:p>
            <a:r>
              <a:rPr lang="en-US" sz="1100" dirty="0" smtClean="0">
                <a:solidFill>
                  <a:schemeClr val="tx1"/>
                </a:solidFill>
              </a:rPr>
              <a:t>Spellings</a:t>
            </a:r>
            <a:r>
              <a:rPr lang="en-US" sz="1100" dirty="0">
                <a:solidFill>
                  <a:schemeClr val="tx1"/>
                </a:solidFill>
              </a:rPr>
              <a:t> </a:t>
            </a:r>
            <a:r>
              <a:rPr lang="en-US" sz="1100" dirty="0" smtClean="0">
                <a:solidFill>
                  <a:schemeClr val="tx1"/>
                </a:solidFill>
              </a:rPr>
              <a:t>- Monday</a:t>
            </a:r>
          </a:p>
          <a:p>
            <a:r>
              <a:rPr lang="en-US" sz="1100" dirty="0" smtClean="0">
                <a:solidFill>
                  <a:schemeClr val="tx1"/>
                </a:solidFill>
              </a:rPr>
              <a:t>PE</a:t>
            </a:r>
            <a:r>
              <a:rPr lang="en-US" sz="1100" dirty="0">
                <a:solidFill>
                  <a:schemeClr val="tx1"/>
                </a:solidFill>
              </a:rPr>
              <a:t> </a:t>
            </a:r>
            <a:r>
              <a:rPr lang="en-US" sz="1100" dirty="0" smtClean="0">
                <a:solidFill>
                  <a:schemeClr val="tx1"/>
                </a:solidFill>
              </a:rPr>
              <a:t>- Wednesday &amp; Friday</a:t>
            </a:r>
          </a:p>
          <a:p>
            <a:endParaRPr lang="en-US" sz="1100" dirty="0">
              <a:solidFill>
                <a:schemeClr val="tx1"/>
              </a:solidFill>
            </a:endParaRPr>
          </a:p>
          <a:p>
            <a:r>
              <a:rPr lang="en-US" sz="1100" dirty="0">
                <a:solidFill>
                  <a:schemeClr val="tx1"/>
                </a:solidFill>
              </a:rPr>
              <a:t>You will need to have clothing for Forest School available on </a:t>
            </a:r>
            <a:r>
              <a:rPr lang="en-US" sz="1100" dirty="0" smtClean="0">
                <a:solidFill>
                  <a:schemeClr val="tx1"/>
                </a:solidFill>
              </a:rPr>
              <a:t>Wednesday </a:t>
            </a:r>
            <a:r>
              <a:rPr lang="en-US" sz="1100" dirty="0">
                <a:solidFill>
                  <a:schemeClr val="tx1"/>
                </a:solidFill>
              </a:rPr>
              <a:t>and PE kit for </a:t>
            </a:r>
            <a:r>
              <a:rPr lang="en-US" sz="1100" dirty="0" smtClean="0">
                <a:solidFill>
                  <a:schemeClr val="tx1"/>
                </a:solidFill>
              </a:rPr>
              <a:t>Wednesday </a:t>
            </a:r>
            <a:r>
              <a:rPr lang="en-US" sz="1100" dirty="0">
                <a:solidFill>
                  <a:schemeClr val="tx1"/>
                </a:solidFill>
              </a:rPr>
              <a:t>and Friday.</a:t>
            </a:r>
          </a:p>
          <a:p>
            <a:endParaRPr lang="en-GB" sz="1200" dirty="0">
              <a:solidFill>
                <a:schemeClr val="tx1"/>
              </a:solidFill>
            </a:endParaRP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89240" y="4932040"/>
            <a:ext cx="884886" cy="5005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ounded Rectangle 10"/>
          <p:cNvSpPr/>
          <p:nvPr/>
        </p:nvSpPr>
        <p:spPr>
          <a:xfrm>
            <a:off x="116632" y="2627784"/>
            <a:ext cx="3047412" cy="2232248"/>
          </a:xfrm>
          <a:prstGeom prst="roundRect">
            <a:avLst/>
          </a:prstGeom>
          <a:solidFill>
            <a:schemeClr val="accent1">
              <a:lumMod val="40000"/>
              <a:lumOff val="60000"/>
            </a:schemeClr>
          </a:solidFill>
          <a:ln>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solidFill>
                  <a:schemeClr val="tx1"/>
                </a:solidFill>
              </a:rPr>
              <a:t>SNACKS &amp; DRINKS </a:t>
            </a:r>
          </a:p>
          <a:p>
            <a:pPr algn="ctr"/>
            <a:endParaRPr lang="en-US" dirty="0">
              <a:solidFill>
                <a:schemeClr val="tx1"/>
              </a:solidFill>
            </a:endParaRPr>
          </a:p>
          <a:p>
            <a:r>
              <a:rPr lang="en-US" sz="1100" dirty="0" smtClean="0">
                <a:solidFill>
                  <a:schemeClr val="tx1"/>
                </a:solidFill>
              </a:rPr>
              <a:t>If you wish to bring a snack for break time, please make sure it is a healthy one; fruit is great brain food! Snacks should be kept in your book bag until break time. Please remember that we are a nut free school.</a:t>
            </a:r>
          </a:p>
          <a:p>
            <a:endParaRPr lang="en-US" sz="1100" dirty="0">
              <a:solidFill>
                <a:schemeClr val="tx1"/>
              </a:solidFill>
            </a:endParaRPr>
          </a:p>
          <a:p>
            <a:r>
              <a:rPr lang="en-US" sz="1100" dirty="0" smtClean="0">
                <a:solidFill>
                  <a:schemeClr val="tx1"/>
                </a:solidFill>
              </a:rPr>
              <a:t>You will also need a named drinks bottle to keep in class, so you can stay hydrated throughout the day.</a:t>
            </a:r>
          </a:p>
        </p:txBody>
      </p:sp>
      <p:sp>
        <p:nvSpPr>
          <p:cNvPr id="12" name="Rounded Rectangle 11"/>
          <p:cNvSpPr/>
          <p:nvPr/>
        </p:nvSpPr>
        <p:spPr>
          <a:xfrm>
            <a:off x="113233" y="5041823"/>
            <a:ext cx="3047413" cy="1800200"/>
          </a:xfrm>
          <a:prstGeom prst="roundRect">
            <a:avLst/>
          </a:prstGeom>
          <a:solidFill>
            <a:schemeClr val="accent1">
              <a:lumMod val="40000"/>
              <a:lumOff val="60000"/>
            </a:schemeClr>
          </a:solidFill>
          <a:ln>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solidFill>
                  <a:schemeClr val="tx1"/>
                </a:solidFill>
              </a:rPr>
              <a:t>TIMES OF THE DAY</a:t>
            </a:r>
          </a:p>
          <a:p>
            <a:pPr algn="ctr"/>
            <a:endParaRPr lang="en-US" dirty="0">
              <a:solidFill>
                <a:schemeClr val="tx1"/>
              </a:solidFill>
            </a:endParaRPr>
          </a:p>
          <a:p>
            <a:pPr>
              <a:tabLst>
                <a:tab pos="1076325" algn="l"/>
              </a:tabLst>
            </a:pPr>
            <a:r>
              <a:rPr lang="en-US" sz="1200" dirty="0" smtClean="0">
                <a:solidFill>
                  <a:schemeClr val="tx1"/>
                </a:solidFill>
              </a:rPr>
              <a:t>8:40am	</a:t>
            </a:r>
            <a:r>
              <a:rPr lang="en-US" sz="1100" dirty="0" smtClean="0">
                <a:solidFill>
                  <a:schemeClr val="tx1"/>
                </a:solidFill>
              </a:rPr>
              <a:t>Classroom doors open</a:t>
            </a:r>
          </a:p>
          <a:p>
            <a:pPr>
              <a:tabLst>
                <a:tab pos="1076325" algn="l"/>
              </a:tabLst>
            </a:pPr>
            <a:r>
              <a:rPr lang="en-US" sz="1100" dirty="0" smtClean="0">
                <a:solidFill>
                  <a:schemeClr val="tx1"/>
                </a:solidFill>
              </a:rPr>
              <a:t>8:55am</a:t>
            </a:r>
            <a:r>
              <a:rPr lang="en-US" sz="1100" dirty="0">
                <a:solidFill>
                  <a:schemeClr val="tx1"/>
                </a:solidFill>
              </a:rPr>
              <a:t>	</a:t>
            </a:r>
            <a:r>
              <a:rPr lang="en-US" sz="1100" dirty="0" smtClean="0">
                <a:solidFill>
                  <a:schemeClr val="tx1"/>
                </a:solidFill>
              </a:rPr>
              <a:t>Registration</a:t>
            </a:r>
          </a:p>
          <a:p>
            <a:pPr>
              <a:tabLst>
                <a:tab pos="1076325" algn="l"/>
              </a:tabLst>
            </a:pPr>
            <a:r>
              <a:rPr lang="en-US" sz="1100" dirty="0" smtClean="0">
                <a:solidFill>
                  <a:schemeClr val="tx1"/>
                </a:solidFill>
              </a:rPr>
              <a:t>9:00am	Morning lessons begin</a:t>
            </a:r>
          </a:p>
          <a:p>
            <a:pPr>
              <a:tabLst>
                <a:tab pos="1074738" algn="l"/>
              </a:tabLst>
            </a:pPr>
            <a:r>
              <a:rPr lang="en-US" sz="1100" dirty="0" smtClean="0">
                <a:solidFill>
                  <a:schemeClr val="tx1"/>
                </a:solidFill>
              </a:rPr>
              <a:t>10:45 – 11:00am 	Break</a:t>
            </a:r>
          </a:p>
          <a:p>
            <a:pPr>
              <a:tabLst>
                <a:tab pos="1074738" algn="l"/>
              </a:tabLst>
            </a:pPr>
            <a:r>
              <a:rPr lang="en-US" sz="1100" dirty="0" smtClean="0">
                <a:solidFill>
                  <a:schemeClr val="tx1"/>
                </a:solidFill>
              </a:rPr>
              <a:t>12:00 – 1:00pm   	Lunch</a:t>
            </a:r>
          </a:p>
          <a:p>
            <a:r>
              <a:rPr lang="en-US" sz="1100" dirty="0" smtClean="0">
                <a:solidFill>
                  <a:schemeClr val="tx1"/>
                </a:solidFill>
              </a:rPr>
              <a:t>3:15pm	     School finishes</a:t>
            </a:r>
          </a:p>
        </p:txBody>
      </p:sp>
      <p:sp>
        <p:nvSpPr>
          <p:cNvPr id="13" name="Rounded Rectangle 12"/>
          <p:cNvSpPr/>
          <p:nvPr/>
        </p:nvSpPr>
        <p:spPr>
          <a:xfrm>
            <a:off x="147149" y="7020272"/>
            <a:ext cx="6522211" cy="1944216"/>
          </a:xfrm>
          <a:prstGeom prst="roundRect">
            <a:avLst/>
          </a:prstGeom>
          <a:solidFill>
            <a:schemeClr val="accent1">
              <a:lumMod val="40000"/>
              <a:lumOff val="60000"/>
            </a:schemeClr>
          </a:solidFill>
          <a:ln>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solidFill>
                  <a:schemeClr val="tx1"/>
                </a:solidFill>
              </a:rPr>
              <a:t>READING</a:t>
            </a:r>
          </a:p>
          <a:p>
            <a:pPr algn="ctr"/>
            <a:endParaRPr lang="en-US" sz="1050" dirty="0">
              <a:solidFill>
                <a:schemeClr val="tx1"/>
              </a:solidFill>
            </a:endParaRPr>
          </a:p>
          <a:p>
            <a:r>
              <a:rPr lang="en-US" sz="1100" dirty="0" smtClean="0">
                <a:solidFill>
                  <a:schemeClr val="tx1"/>
                </a:solidFill>
              </a:rPr>
              <a:t>Developing our reading and a love of reading is really important in Class 4. You should try and read for at least 15 minutes every day making sure that you are reading all different types of texts – stories, autobiographies, newspaper or magazine articles, poetry etc. </a:t>
            </a:r>
          </a:p>
          <a:p>
            <a:endParaRPr lang="en-US" sz="1100" dirty="0">
              <a:solidFill>
                <a:schemeClr val="tx1"/>
              </a:solidFill>
            </a:endParaRPr>
          </a:p>
          <a:p>
            <a:r>
              <a:rPr lang="en-US" sz="1100" dirty="0" smtClean="0">
                <a:solidFill>
                  <a:schemeClr val="tx1"/>
                </a:solidFill>
              </a:rPr>
              <a:t>Record what you read in your homework diary and talk to your parents or </a:t>
            </a:r>
            <a:r>
              <a:rPr lang="en-US" sz="1100" dirty="0" err="1" smtClean="0">
                <a:solidFill>
                  <a:schemeClr val="tx1"/>
                </a:solidFill>
              </a:rPr>
              <a:t>carers</a:t>
            </a:r>
            <a:r>
              <a:rPr lang="en-US" sz="1100" dirty="0" smtClean="0">
                <a:solidFill>
                  <a:schemeClr val="tx1"/>
                </a:solidFill>
              </a:rPr>
              <a:t> about what you’ve read. Choose a range of authors and whether your book or text is from school or home, make sure  you have something available to read in school everyday.</a:t>
            </a:r>
          </a:p>
        </p:txBody>
      </p:sp>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40631" y="5148064"/>
            <a:ext cx="487646" cy="4876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descr="Image result for fruit clipart"/>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20888" y="2771800"/>
            <a:ext cx="527133" cy="458606"/>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Image result for reading clipar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51963" y="7164288"/>
            <a:ext cx="401373" cy="430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5029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47149" y="179512"/>
            <a:ext cx="6522211" cy="2160240"/>
          </a:xfrm>
          <a:prstGeom prst="roundRect">
            <a:avLst/>
          </a:prstGeom>
          <a:solidFill>
            <a:schemeClr val="accent1">
              <a:lumMod val="40000"/>
              <a:lumOff val="60000"/>
            </a:schemeClr>
          </a:solidFill>
          <a:ln>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solidFill>
                  <a:schemeClr val="tx1"/>
                </a:solidFill>
              </a:rPr>
              <a:t>WHAT DO WE EXPECT FROM YOU?</a:t>
            </a:r>
          </a:p>
          <a:p>
            <a:pPr algn="ctr"/>
            <a:endParaRPr lang="en-US" sz="1050" dirty="0">
              <a:solidFill>
                <a:schemeClr val="tx1"/>
              </a:solidFill>
            </a:endParaRPr>
          </a:p>
          <a:p>
            <a:r>
              <a:rPr lang="en-US" sz="1050" dirty="0" smtClean="0">
                <a:solidFill>
                  <a:schemeClr val="tx1"/>
                </a:solidFill>
              </a:rPr>
              <a:t>We want you to have a great time at school, do as well as you can and leave your new class with some great memories.  We will work hard to give you all the best opportunities, but you need to play your part! We expect that you will:</a:t>
            </a:r>
          </a:p>
          <a:p>
            <a:endParaRPr lang="en-US" sz="1050" dirty="0">
              <a:solidFill>
                <a:schemeClr val="tx1"/>
              </a:solidFill>
            </a:endParaRPr>
          </a:p>
          <a:p>
            <a:pPr marL="171450" indent="-171450">
              <a:buFont typeface="Arial" panose="020B0604020202020204" pitchFamily="34" charset="0"/>
              <a:buChar char="•"/>
            </a:pPr>
            <a:r>
              <a:rPr lang="en-US" sz="1050" dirty="0" smtClean="0">
                <a:solidFill>
                  <a:schemeClr val="tx1"/>
                </a:solidFill>
              </a:rPr>
              <a:t>Do your best all the time</a:t>
            </a:r>
          </a:p>
          <a:p>
            <a:pPr marL="171450" indent="-171450">
              <a:buFont typeface="Arial" panose="020B0604020202020204" pitchFamily="34" charset="0"/>
              <a:buChar char="•"/>
            </a:pPr>
            <a:r>
              <a:rPr lang="en-US" sz="1050" dirty="0" smtClean="0">
                <a:solidFill>
                  <a:schemeClr val="tx1"/>
                </a:solidFill>
              </a:rPr>
              <a:t>Show kindness and respect to all members of our school community</a:t>
            </a:r>
          </a:p>
          <a:p>
            <a:pPr marL="171450" indent="-171450">
              <a:buFont typeface="Arial" panose="020B0604020202020204" pitchFamily="34" charset="0"/>
              <a:buChar char="•"/>
            </a:pPr>
            <a:r>
              <a:rPr lang="en-US" sz="1050" dirty="0" smtClean="0">
                <a:solidFill>
                  <a:schemeClr val="tx1"/>
                </a:solidFill>
              </a:rPr>
              <a:t>Be honest</a:t>
            </a:r>
          </a:p>
          <a:p>
            <a:pPr marL="171450" indent="-171450">
              <a:buFont typeface="Arial" panose="020B0604020202020204" pitchFamily="34" charset="0"/>
              <a:buChar char="•"/>
            </a:pPr>
            <a:r>
              <a:rPr lang="en-US" sz="1050" dirty="0" smtClean="0">
                <a:solidFill>
                  <a:schemeClr val="tx1"/>
                </a:solidFill>
              </a:rPr>
              <a:t>Behave in a way that enables your best learning and doesn’t distract others</a:t>
            </a:r>
          </a:p>
          <a:p>
            <a:pPr marL="171450" indent="-171450">
              <a:buFont typeface="Arial" panose="020B0604020202020204" pitchFamily="34" charset="0"/>
              <a:buChar char="•"/>
            </a:pPr>
            <a:r>
              <a:rPr lang="en-US" sz="1050" dirty="0" smtClean="0">
                <a:solidFill>
                  <a:schemeClr val="tx1"/>
                </a:solidFill>
              </a:rPr>
              <a:t>Demonstrate our core values of Empathy, Love, Respect, Honesty, Faith and Courage</a:t>
            </a:r>
          </a:p>
        </p:txBody>
      </p:sp>
      <p:sp>
        <p:nvSpPr>
          <p:cNvPr id="5" name="AutoShape 2" descr="Image result for cadmore end ce primary scho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9080" y="251520"/>
            <a:ext cx="2160240" cy="4460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ounded Rectangle 6"/>
          <p:cNvSpPr/>
          <p:nvPr/>
        </p:nvSpPr>
        <p:spPr>
          <a:xfrm>
            <a:off x="147148" y="2483768"/>
            <a:ext cx="6522211" cy="6552728"/>
          </a:xfrm>
          <a:prstGeom prst="roundRect">
            <a:avLst/>
          </a:prstGeom>
          <a:solidFill>
            <a:schemeClr val="accent1">
              <a:lumMod val="40000"/>
              <a:lumOff val="60000"/>
            </a:schemeClr>
          </a:solidFill>
          <a:ln>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smtClean="0">
                <a:solidFill>
                  <a:schemeClr val="tx1"/>
                </a:solidFill>
              </a:rPr>
              <a:t>FOR YOUR PARENTS….</a:t>
            </a:r>
          </a:p>
          <a:p>
            <a:pPr algn="ctr"/>
            <a:endParaRPr lang="en-US" sz="1050" dirty="0">
              <a:solidFill>
                <a:schemeClr val="tx1"/>
              </a:solidFill>
            </a:endParaRPr>
          </a:p>
          <a:p>
            <a:r>
              <a:rPr lang="en-US" sz="1050" b="1" dirty="0" smtClean="0">
                <a:solidFill>
                  <a:schemeClr val="tx1"/>
                </a:solidFill>
              </a:rPr>
              <a:t>Communication</a:t>
            </a:r>
          </a:p>
          <a:p>
            <a:r>
              <a:rPr lang="en-US" sz="1050" dirty="0" smtClean="0">
                <a:solidFill>
                  <a:schemeClr val="tx1"/>
                </a:solidFill>
              </a:rPr>
              <a:t>At Cadmore End we want a partnership between home and school, and an effective dialogue between both parties is the best way to facilitate this.  If we have any concerns or worries about your child, we will contact you rather than waiting until parents’ evening or the annual report.  Likewise, if you have anything you wish to raise with us, please feel free to do this at any time. If you wish to make an appointment at a mutually convenient time, please contact the school office. The school newsletter will also keep you informed of what is happening in school and key dates for your diary. There will be an opportunity to meet us and others members of staff at 3:30 – 4pm on </a:t>
            </a:r>
            <a:r>
              <a:rPr lang="en-US" sz="1050" b="1" dirty="0" smtClean="0">
                <a:solidFill>
                  <a:schemeClr val="tx1"/>
                </a:solidFill>
              </a:rPr>
              <a:t>Tuesday 17</a:t>
            </a:r>
            <a:r>
              <a:rPr lang="en-US" sz="1050" b="1" baseline="30000" dirty="0" smtClean="0">
                <a:solidFill>
                  <a:schemeClr val="tx1"/>
                </a:solidFill>
              </a:rPr>
              <a:t>th</a:t>
            </a:r>
            <a:r>
              <a:rPr lang="en-US" sz="1050" b="1" dirty="0" smtClean="0">
                <a:solidFill>
                  <a:schemeClr val="tx1"/>
                </a:solidFill>
              </a:rPr>
              <a:t> September </a:t>
            </a:r>
            <a:r>
              <a:rPr lang="en-US" sz="1050" dirty="0" smtClean="0">
                <a:solidFill>
                  <a:schemeClr val="tx1"/>
                </a:solidFill>
              </a:rPr>
              <a:t>and we look forward to introducing </a:t>
            </a:r>
            <a:r>
              <a:rPr lang="en-US" sz="1050" dirty="0" smtClean="0">
                <a:solidFill>
                  <a:schemeClr val="tx1"/>
                </a:solidFill>
              </a:rPr>
              <a:t>ourselves to </a:t>
            </a:r>
            <a:r>
              <a:rPr lang="en-US" sz="1050" dirty="0" smtClean="0">
                <a:solidFill>
                  <a:schemeClr val="tx1"/>
                </a:solidFill>
              </a:rPr>
              <a:t>those that can make it.</a:t>
            </a:r>
          </a:p>
          <a:p>
            <a:endParaRPr lang="en-US" sz="1050" dirty="0">
              <a:solidFill>
                <a:schemeClr val="tx1"/>
              </a:solidFill>
            </a:endParaRPr>
          </a:p>
          <a:p>
            <a:r>
              <a:rPr lang="en-US" sz="1050" b="1" dirty="0" smtClean="0">
                <a:solidFill>
                  <a:schemeClr val="tx1"/>
                </a:solidFill>
              </a:rPr>
              <a:t>Support for Learning</a:t>
            </a:r>
          </a:p>
          <a:p>
            <a:r>
              <a:rPr lang="en-US" sz="1050" dirty="0" smtClean="0">
                <a:solidFill>
                  <a:schemeClr val="tx1"/>
                </a:solidFill>
              </a:rPr>
              <a:t>Homework will be set at the start of every half-term and any support you can give with this will benefit your child.  </a:t>
            </a:r>
            <a:r>
              <a:rPr lang="en-US" sz="1050" dirty="0">
                <a:solidFill>
                  <a:schemeClr val="tx1"/>
                </a:solidFill>
              </a:rPr>
              <a:t>I</a:t>
            </a:r>
            <a:r>
              <a:rPr lang="en-US" sz="1050" dirty="0" smtClean="0">
                <a:solidFill>
                  <a:schemeClr val="tx1"/>
                </a:solidFill>
              </a:rPr>
              <a:t>n Class 4 we are trying to develop independence so please encourage them to have a go first as it will be primarily based around prior learning and knowledge. The spelling rules, examples of words that fit these rules and activities you can use to support the learning of the spelling patterns will be available on the school website.  On Mondays </a:t>
            </a:r>
            <a:r>
              <a:rPr lang="en-US" sz="1050" dirty="0" err="1" smtClean="0">
                <a:solidFill>
                  <a:schemeClr val="tx1"/>
                </a:solidFill>
              </a:rPr>
              <a:t>Mrs</a:t>
            </a:r>
            <a:r>
              <a:rPr lang="en-US" sz="1050" dirty="0" smtClean="0">
                <a:solidFill>
                  <a:schemeClr val="tx1"/>
                </a:solidFill>
              </a:rPr>
              <a:t> Talbot will spend time teaching these rules and testing example words that fit these rules. Please find attached to this letter a curriculum overview for this term which outlines all the topics we will be covering in each subject area. We also run termly Parent Information Evenings on a range of topics linked to teaching and learning and how you can support your child.  Ideas for topics of future evenings are always welcome!</a:t>
            </a:r>
          </a:p>
          <a:p>
            <a:endParaRPr lang="en-US" sz="1050" dirty="0">
              <a:solidFill>
                <a:schemeClr val="tx1"/>
              </a:solidFill>
            </a:endParaRPr>
          </a:p>
          <a:p>
            <a:r>
              <a:rPr lang="en-US" sz="1050" b="1" dirty="0" smtClean="0">
                <a:solidFill>
                  <a:schemeClr val="tx1"/>
                </a:solidFill>
              </a:rPr>
              <a:t>Volunteers</a:t>
            </a:r>
          </a:p>
          <a:p>
            <a:r>
              <a:rPr lang="en-US" sz="1050" dirty="0" smtClean="0">
                <a:solidFill>
                  <a:schemeClr val="tx1"/>
                </a:solidFill>
              </a:rPr>
              <a:t>We are always looking for willing helpers in class! Any time you can give is greatly appreciated and there are a range of roles available such as reading with children, supporting in class, supporting Art and DT projects and many more! If you would like to volunteer, please contact the school office or myself.</a:t>
            </a:r>
          </a:p>
          <a:p>
            <a:endParaRPr lang="en-US" sz="1050" dirty="0">
              <a:solidFill>
                <a:schemeClr val="tx1"/>
              </a:solidFill>
            </a:endParaRPr>
          </a:p>
          <a:p>
            <a:r>
              <a:rPr lang="en-US" sz="1050" b="1" dirty="0" smtClean="0">
                <a:solidFill>
                  <a:schemeClr val="tx1"/>
                </a:solidFill>
              </a:rPr>
              <a:t>Medical</a:t>
            </a:r>
          </a:p>
          <a:p>
            <a:r>
              <a:rPr lang="en-US" sz="1050" dirty="0" smtClean="0">
                <a:solidFill>
                  <a:schemeClr val="tx1"/>
                </a:solidFill>
              </a:rPr>
              <a:t>Any short-term medication (e.g. eye drops or antibiotics) your child needs must be taken to the school office at the start of the day where you will be asked to sign a form giving consent for us to administer the medication and stating the required dosage. If this form is not completed, we will not be able to administer medication.  If your child has a condition which requires medication to be in school permanently (e.g. inhalers or epi-pens) you will need to complete a healthcare plan for your child. The paperwork is available in the school office and on the school website.</a:t>
            </a:r>
          </a:p>
        </p:txBody>
      </p:sp>
    </p:spTree>
    <p:extLst>
      <p:ext uri="{BB962C8B-B14F-4D97-AF65-F5344CB8AC3E}">
        <p14:creationId xmlns:p14="http://schemas.microsoft.com/office/powerpoint/2010/main" val="4087796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TotalTime>
  <Words>949</Words>
  <Application>Microsoft Office PowerPoint</Application>
  <PresentationFormat>On-screen Show (4:3)</PresentationFormat>
  <Paragraphs>64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Gibbins</dc:creator>
  <cp:lastModifiedBy>Paul Gibbins</cp:lastModifiedBy>
  <cp:revision>15</cp:revision>
  <cp:lastPrinted>2018-09-10T11:08:59Z</cp:lastPrinted>
  <dcterms:created xsi:type="dcterms:W3CDTF">2018-09-10T10:02:54Z</dcterms:created>
  <dcterms:modified xsi:type="dcterms:W3CDTF">2019-08-20T10:46:58Z</dcterms:modified>
</cp:coreProperties>
</file>